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3" r:id="rId14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69" autoAdjust="0"/>
    <p:restoredTop sz="94660"/>
  </p:normalViewPr>
  <p:slideViewPr>
    <p:cSldViewPr snapToGrid="0">
      <p:cViewPr varScale="1">
        <p:scale>
          <a:sx n="55" d="100"/>
          <a:sy n="55" d="100"/>
        </p:scale>
        <p:origin x="13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" name="Google Shape;8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9" name="Google Shape;2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5" name="Google Shape;2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7" name="Google Shape;3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3" name="Google Shape;3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9" name="Google Shape;39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2" name="Google Shape;832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3" name="Google Shape;833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v.br/servidor/pt-br/assuntos/laboragov/curadoria-tematica/o-admiravel-mundo-do-teletrabalho-no-setor-publico" TargetMode="External"/><Relationship Id="rId3" Type="http://schemas.openxmlformats.org/officeDocument/2006/relationships/hyperlink" Target="https://www.gov.br/servidor/pt-br/assuntos/programa-de-gestao" TargetMode="External"/><Relationship Id="rId7" Type="http://schemas.openxmlformats.org/officeDocument/2006/relationships/hyperlink" Target="https://www.gov.br/servidor/pt-br/assuntos/programa-de-gestao/boas-praticas-de-gestao-2/boas-praticas-de-gestao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playlist?list=PLyamWeGB05wdZSQap1KWrpMdriHU-nwn_" TargetMode="External"/><Relationship Id="rId5" Type="http://schemas.openxmlformats.org/officeDocument/2006/relationships/hyperlink" Target="https://www.gov.br/servidor/pt-br/assuntos/programa-de-gestao/nova-in-2023/guia-pgd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www.gov.br/servidor/pt-br/assuntos/programa-de-gestao/pgd-petrvs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12"/>
          <p:cNvGrpSpPr/>
          <p:nvPr/>
        </p:nvGrpSpPr>
        <p:grpSpPr>
          <a:xfrm rot="10800000">
            <a:off x="12350154" y="0"/>
            <a:ext cx="5171077" cy="10368043"/>
            <a:chOff x="0" y="-9525"/>
            <a:chExt cx="1573639" cy="3155156"/>
          </a:xfrm>
        </p:grpSpPr>
        <p:sp>
          <p:nvSpPr>
            <p:cNvPr id="83" name="Google Shape;83;p12"/>
            <p:cNvSpPr/>
            <p:nvPr/>
          </p:nvSpPr>
          <p:spPr>
            <a:xfrm>
              <a:off x="0" y="0"/>
              <a:ext cx="1573639" cy="3145631"/>
            </a:xfrm>
            <a:custGeom>
              <a:avLst/>
              <a:gdLst/>
              <a:ahLst/>
              <a:cxnLst/>
              <a:rect l="l" t="t" r="r" b="b"/>
              <a:pathLst>
                <a:path w="1573639" h="3145631" extrusionOk="0">
                  <a:moveTo>
                    <a:pt x="0" y="0"/>
                  </a:moveTo>
                  <a:lnTo>
                    <a:pt x="1573639" y="0"/>
                  </a:lnTo>
                  <a:lnTo>
                    <a:pt x="1573639" y="3145631"/>
                  </a:lnTo>
                  <a:lnTo>
                    <a:pt x="0" y="3145631"/>
                  </a:lnTo>
                  <a:close/>
                </a:path>
              </a:pathLst>
            </a:custGeom>
            <a:solidFill>
              <a:srgbClr val="22578B">
                <a:alpha val="4941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2"/>
            <p:cNvSpPr txBox="1"/>
            <p:nvPr/>
          </p:nvSpPr>
          <p:spPr>
            <a:xfrm>
              <a:off x="0" y="-9525"/>
              <a:ext cx="1573639" cy="31551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" name="Google Shape;85;p12"/>
          <p:cNvGrpSpPr/>
          <p:nvPr/>
        </p:nvGrpSpPr>
        <p:grpSpPr>
          <a:xfrm rot="10800000">
            <a:off x="13393064" y="0"/>
            <a:ext cx="3961017" cy="10553069"/>
            <a:chOff x="0" y="-9525"/>
            <a:chExt cx="1205399" cy="3211463"/>
          </a:xfrm>
        </p:grpSpPr>
        <p:sp>
          <p:nvSpPr>
            <p:cNvPr id="86" name="Google Shape;86;p12"/>
            <p:cNvSpPr/>
            <p:nvPr/>
          </p:nvSpPr>
          <p:spPr>
            <a:xfrm>
              <a:off x="0" y="0"/>
              <a:ext cx="1205399" cy="3201938"/>
            </a:xfrm>
            <a:custGeom>
              <a:avLst/>
              <a:gdLst/>
              <a:ahLst/>
              <a:cxnLst/>
              <a:rect l="l" t="t" r="r" b="b"/>
              <a:pathLst>
                <a:path w="1205399" h="3201938" extrusionOk="0">
                  <a:moveTo>
                    <a:pt x="0" y="0"/>
                  </a:moveTo>
                  <a:lnTo>
                    <a:pt x="1205399" y="0"/>
                  </a:lnTo>
                  <a:lnTo>
                    <a:pt x="1205399" y="3201938"/>
                  </a:lnTo>
                  <a:lnTo>
                    <a:pt x="0" y="3201938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2"/>
            <p:cNvSpPr txBox="1"/>
            <p:nvPr/>
          </p:nvSpPr>
          <p:spPr>
            <a:xfrm>
              <a:off x="0" y="-9525"/>
              <a:ext cx="1205399" cy="32114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12"/>
          <p:cNvGrpSpPr/>
          <p:nvPr/>
        </p:nvGrpSpPr>
        <p:grpSpPr>
          <a:xfrm rot="10800000">
            <a:off x="14563348" y="0"/>
            <a:ext cx="2585538" cy="10318300"/>
            <a:chOff x="0" y="-9525"/>
            <a:chExt cx="786819" cy="3140019"/>
          </a:xfrm>
        </p:grpSpPr>
        <p:sp>
          <p:nvSpPr>
            <p:cNvPr id="89" name="Google Shape;89;p12"/>
            <p:cNvSpPr/>
            <p:nvPr/>
          </p:nvSpPr>
          <p:spPr>
            <a:xfrm>
              <a:off x="0" y="0"/>
              <a:ext cx="786819" cy="3130494"/>
            </a:xfrm>
            <a:custGeom>
              <a:avLst/>
              <a:gdLst/>
              <a:ahLst/>
              <a:cxnLst/>
              <a:rect l="l" t="t" r="r" b="b"/>
              <a:pathLst>
                <a:path w="786819" h="3130494" extrusionOk="0">
                  <a:moveTo>
                    <a:pt x="0" y="0"/>
                  </a:moveTo>
                  <a:lnTo>
                    <a:pt x="786819" y="0"/>
                  </a:lnTo>
                  <a:lnTo>
                    <a:pt x="786819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2"/>
            <p:cNvSpPr txBox="1"/>
            <p:nvPr/>
          </p:nvSpPr>
          <p:spPr>
            <a:xfrm>
              <a:off x="0" y="-9525"/>
              <a:ext cx="786819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12"/>
          <p:cNvGrpSpPr/>
          <p:nvPr/>
        </p:nvGrpSpPr>
        <p:grpSpPr>
          <a:xfrm rot="10800000">
            <a:off x="15702462" y="0"/>
            <a:ext cx="2585538" cy="10553069"/>
            <a:chOff x="0" y="-9525"/>
            <a:chExt cx="786819" cy="3211463"/>
          </a:xfrm>
        </p:grpSpPr>
        <p:sp>
          <p:nvSpPr>
            <p:cNvPr id="92" name="Google Shape;92;p12"/>
            <p:cNvSpPr/>
            <p:nvPr/>
          </p:nvSpPr>
          <p:spPr>
            <a:xfrm>
              <a:off x="0" y="0"/>
              <a:ext cx="786819" cy="3201938"/>
            </a:xfrm>
            <a:custGeom>
              <a:avLst/>
              <a:gdLst/>
              <a:ahLst/>
              <a:cxnLst/>
              <a:rect l="l" t="t" r="r" b="b"/>
              <a:pathLst>
                <a:path w="786819" h="3201938" extrusionOk="0">
                  <a:moveTo>
                    <a:pt x="0" y="0"/>
                  </a:moveTo>
                  <a:lnTo>
                    <a:pt x="786819" y="0"/>
                  </a:lnTo>
                  <a:lnTo>
                    <a:pt x="786819" y="3201938"/>
                  </a:lnTo>
                  <a:lnTo>
                    <a:pt x="0" y="3201938"/>
                  </a:lnTo>
                  <a:close/>
                </a:path>
              </a:pathLst>
            </a:custGeom>
            <a:solidFill>
              <a:srgbClr val="01316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2"/>
            <p:cNvSpPr txBox="1"/>
            <p:nvPr/>
          </p:nvSpPr>
          <p:spPr>
            <a:xfrm>
              <a:off x="0" y="-9525"/>
              <a:ext cx="786819" cy="32114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2"/>
          <p:cNvGrpSpPr/>
          <p:nvPr/>
        </p:nvGrpSpPr>
        <p:grpSpPr>
          <a:xfrm>
            <a:off x="0" y="7124782"/>
            <a:ext cx="1616453" cy="363786"/>
            <a:chOff x="0" y="-9525"/>
            <a:chExt cx="534506" cy="120291"/>
          </a:xfrm>
        </p:grpSpPr>
        <p:sp>
          <p:nvSpPr>
            <p:cNvPr id="95" name="Google Shape;95;p12"/>
            <p:cNvSpPr/>
            <p:nvPr/>
          </p:nvSpPr>
          <p:spPr>
            <a:xfrm>
              <a:off x="0" y="0"/>
              <a:ext cx="534506" cy="110766"/>
            </a:xfrm>
            <a:custGeom>
              <a:avLst/>
              <a:gdLst/>
              <a:ahLst/>
              <a:cxnLst/>
              <a:rect l="l" t="t" r="r" b="b"/>
              <a:pathLst>
                <a:path w="534506" h="110766" extrusionOk="0">
                  <a:moveTo>
                    <a:pt x="0" y="0"/>
                  </a:moveTo>
                  <a:lnTo>
                    <a:pt x="534506" y="0"/>
                  </a:lnTo>
                  <a:lnTo>
                    <a:pt x="53450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2"/>
            <p:cNvSpPr txBox="1"/>
            <p:nvPr/>
          </p:nvSpPr>
          <p:spPr>
            <a:xfrm>
              <a:off x="0" y="-9525"/>
              <a:ext cx="53450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2"/>
          <p:cNvGrpSpPr/>
          <p:nvPr/>
        </p:nvGrpSpPr>
        <p:grpSpPr>
          <a:xfrm>
            <a:off x="0" y="7897912"/>
            <a:ext cx="1616453" cy="351392"/>
            <a:chOff x="0" y="-9525"/>
            <a:chExt cx="534506" cy="116193"/>
          </a:xfrm>
        </p:grpSpPr>
        <p:sp>
          <p:nvSpPr>
            <p:cNvPr id="98" name="Google Shape;98;p12"/>
            <p:cNvSpPr/>
            <p:nvPr/>
          </p:nvSpPr>
          <p:spPr>
            <a:xfrm>
              <a:off x="0" y="0"/>
              <a:ext cx="534506" cy="106668"/>
            </a:xfrm>
            <a:custGeom>
              <a:avLst/>
              <a:gdLst/>
              <a:ahLst/>
              <a:cxnLst/>
              <a:rect l="l" t="t" r="r" b="b"/>
              <a:pathLst>
                <a:path w="534506" h="106668" extrusionOk="0">
                  <a:moveTo>
                    <a:pt x="0" y="0"/>
                  </a:moveTo>
                  <a:lnTo>
                    <a:pt x="534506" y="0"/>
                  </a:lnTo>
                  <a:lnTo>
                    <a:pt x="534506" y="106668"/>
                  </a:lnTo>
                  <a:lnTo>
                    <a:pt x="0" y="106668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2"/>
            <p:cNvSpPr txBox="1"/>
            <p:nvPr/>
          </p:nvSpPr>
          <p:spPr>
            <a:xfrm>
              <a:off x="0" y="-9525"/>
              <a:ext cx="534506" cy="1161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12"/>
          <p:cNvGrpSpPr/>
          <p:nvPr/>
        </p:nvGrpSpPr>
        <p:grpSpPr>
          <a:xfrm>
            <a:off x="0" y="8668173"/>
            <a:ext cx="1616453" cy="429347"/>
            <a:chOff x="0" y="-9525"/>
            <a:chExt cx="534506" cy="141970"/>
          </a:xfrm>
        </p:grpSpPr>
        <p:sp>
          <p:nvSpPr>
            <p:cNvPr id="101" name="Google Shape;101;p12"/>
            <p:cNvSpPr/>
            <p:nvPr/>
          </p:nvSpPr>
          <p:spPr>
            <a:xfrm>
              <a:off x="0" y="0"/>
              <a:ext cx="534506" cy="132445"/>
            </a:xfrm>
            <a:custGeom>
              <a:avLst/>
              <a:gdLst/>
              <a:ahLst/>
              <a:cxnLst/>
              <a:rect l="l" t="t" r="r" b="b"/>
              <a:pathLst>
                <a:path w="534506" h="132445" extrusionOk="0">
                  <a:moveTo>
                    <a:pt x="0" y="0"/>
                  </a:moveTo>
                  <a:lnTo>
                    <a:pt x="534506" y="0"/>
                  </a:lnTo>
                  <a:lnTo>
                    <a:pt x="534506" y="132445"/>
                  </a:lnTo>
                  <a:lnTo>
                    <a:pt x="0" y="132445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2"/>
            <p:cNvSpPr txBox="1"/>
            <p:nvPr/>
          </p:nvSpPr>
          <p:spPr>
            <a:xfrm>
              <a:off x="0" y="-9525"/>
              <a:ext cx="534506" cy="1419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12"/>
          <p:cNvGrpSpPr/>
          <p:nvPr/>
        </p:nvGrpSpPr>
        <p:grpSpPr>
          <a:xfrm>
            <a:off x="0" y="9451971"/>
            <a:ext cx="1616453" cy="399850"/>
            <a:chOff x="0" y="-9525"/>
            <a:chExt cx="534506" cy="132217"/>
          </a:xfrm>
        </p:grpSpPr>
        <p:sp>
          <p:nvSpPr>
            <p:cNvPr id="104" name="Google Shape;104;p12"/>
            <p:cNvSpPr/>
            <p:nvPr/>
          </p:nvSpPr>
          <p:spPr>
            <a:xfrm>
              <a:off x="0" y="0"/>
              <a:ext cx="534506" cy="122692"/>
            </a:xfrm>
            <a:custGeom>
              <a:avLst/>
              <a:gdLst/>
              <a:ahLst/>
              <a:cxnLst/>
              <a:rect l="l" t="t" r="r" b="b"/>
              <a:pathLst>
                <a:path w="534506" h="122692" extrusionOk="0">
                  <a:moveTo>
                    <a:pt x="0" y="0"/>
                  </a:moveTo>
                  <a:lnTo>
                    <a:pt x="534506" y="0"/>
                  </a:lnTo>
                  <a:lnTo>
                    <a:pt x="534506" y="122692"/>
                  </a:lnTo>
                  <a:lnTo>
                    <a:pt x="0" y="122692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2"/>
            <p:cNvSpPr txBox="1"/>
            <p:nvPr/>
          </p:nvSpPr>
          <p:spPr>
            <a:xfrm>
              <a:off x="0" y="-9525"/>
              <a:ext cx="534506" cy="1322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12"/>
          <p:cNvSpPr txBox="1"/>
          <p:nvPr/>
        </p:nvSpPr>
        <p:spPr>
          <a:xfrm>
            <a:off x="1616453" y="881149"/>
            <a:ext cx="9799782" cy="5170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pt-BR" sz="5600" b="1" i="0" u="none" strike="noStrike" cap="none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Conhecendo o Novo Programa de Gestão da UFF – fundamentos, </a:t>
            </a:r>
            <a:r>
              <a:rPr lang="pt-BR" sz="5600" b="1" i="0" u="none" strike="noStrike" cap="none" dirty="0" smtClean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conceitos</a:t>
            </a:r>
            <a:r>
              <a:rPr lang="pt-BR" sz="5600" b="1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5600" b="1" dirty="0" smtClean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pt-BR" sz="5600" b="1" i="0" u="none" strike="noStrike" cap="none" dirty="0" smtClean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 adesão</a:t>
            </a:r>
            <a:endParaRPr sz="5600" b="1" i="0" u="none" strike="noStrike" cap="none" dirty="0">
              <a:solidFill>
                <a:srgbClr val="244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2"/>
          <p:cNvSpPr/>
          <p:nvPr/>
        </p:nvSpPr>
        <p:spPr>
          <a:xfrm>
            <a:off x="2045103" y="8865322"/>
            <a:ext cx="3291768" cy="986500"/>
          </a:xfrm>
          <a:custGeom>
            <a:avLst/>
            <a:gdLst/>
            <a:ahLst/>
            <a:cxnLst/>
            <a:rect l="l" t="t" r="r" b="b"/>
            <a:pathLst>
              <a:path w="3291768" h="986500" extrusionOk="0">
                <a:moveTo>
                  <a:pt x="0" y="0"/>
                </a:moveTo>
                <a:lnTo>
                  <a:pt x="3291767" y="0"/>
                </a:lnTo>
                <a:lnTo>
                  <a:pt x="3291767" y="986499"/>
                </a:lnTo>
                <a:lnTo>
                  <a:pt x="0" y="9864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1713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2"/>
          <p:cNvSpPr/>
          <p:nvPr/>
        </p:nvSpPr>
        <p:spPr>
          <a:xfrm>
            <a:off x="6674506" y="8885433"/>
            <a:ext cx="3468437" cy="946278"/>
          </a:xfrm>
          <a:custGeom>
            <a:avLst/>
            <a:gdLst/>
            <a:ahLst/>
            <a:cxnLst/>
            <a:rect l="l" t="t" r="r" b="b"/>
            <a:pathLst>
              <a:path w="3468437" h="946278" extrusionOk="0">
                <a:moveTo>
                  <a:pt x="0" y="0"/>
                </a:moveTo>
                <a:lnTo>
                  <a:pt x="3468437" y="0"/>
                </a:lnTo>
                <a:lnTo>
                  <a:pt x="3468437" y="946277"/>
                </a:lnTo>
                <a:lnTo>
                  <a:pt x="0" y="9462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3119" r="-431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3"/>
          <p:cNvGrpSpPr/>
          <p:nvPr/>
        </p:nvGrpSpPr>
        <p:grpSpPr>
          <a:xfrm rot="10800000">
            <a:off x="0" y="554358"/>
            <a:ext cx="12750119" cy="1183184"/>
            <a:chOff x="0" y="-9525"/>
            <a:chExt cx="3880059" cy="360061"/>
          </a:xfrm>
        </p:grpSpPr>
        <p:sp>
          <p:nvSpPr>
            <p:cNvPr id="114" name="Google Shape;114;p13"/>
            <p:cNvSpPr/>
            <p:nvPr/>
          </p:nvSpPr>
          <p:spPr>
            <a:xfrm>
              <a:off x="0" y="0"/>
              <a:ext cx="3880059" cy="350536"/>
            </a:xfrm>
            <a:custGeom>
              <a:avLst/>
              <a:gdLst/>
              <a:ahLst/>
              <a:cxnLst/>
              <a:rect l="l" t="t" r="r" b="b"/>
              <a:pathLst>
                <a:path w="3880059" h="350536" extrusionOk="0">
                  <a:moveTo>
                    <a:pt x="0" y="0"/>
                  </a:moveTo>
                  <a:lnTo>
                    <a:pt x="3880059" y="0"/>
                  </a:lnTo>
                  <a:lnTo>
                    <a:pt x="3880059" y="350536"/>
                  </a:lnTo>
                  <a:lnTo>
                    <a:pt x="0" y="35053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0" y="-9525"/>
              <a:ext cx="3880059" cy="3600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13"/>
          <p:cNvSpPr txBox="1"/>
          <p:nvPr/>
        </p:nvSpPr>
        <p:spPr>
          <a:xfrm>
            <a:off x="1519581" y="419100"/>
            <a:ext cx="8115300" cy="150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227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NPGD</a:t>
            </a:r>
            <a:r>
              <a:rPr lang="pt-BR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pt-BR" sz="4400" b="1" i="0" u="none" strike="noStrike" cap="none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UFF</a:t>
            </a:r>
            <a:endParaRPr sz="4400" b="1" i="0" u="none" strike="noStrike" cap="none">
              <a:solidFill>
                <a:srgbClr val="244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7" name="Google Shape;117;p13"/>
          <p:cNvGrpSpPr/>
          <p:nvPr/>
        </p:nvGrpSpPr>
        <p:grpSpPr>
          <a:xfrm rot="10800000">
            <a:off x="14133542" y="0"/>
            <a:ext cx="4154458" cy="10318300"/>
            <a:chOff x="0" y="-9525"/>
            <a:chExt cx="1264266" cy="3140019"/>
          </a:xfrm>
        </p:grpSpPr>
        <p:sp>
          <p:nvSpPr>
            <p:cNvPr id="118" name="Google Shape;118;p13"/>
            <p:cNvSpPr/>
            <p:nvPr/>
          </p:nvSpPr>
          <p:spPr>
            <a:xfrm>
              <a:off x="0" y="0"/>
              <a:ext cx="1264266" cy="3130494"/>
            </a:xfrm>
            <a:custGeom>
              <a:avLst/>
              <a:gdLst/>
              <a:ahLst/>
              <a:cxnLst/>
              <a:rect l="l" t="t" r="r" b="b"/>
              <a:pathLst>
                <a:path w="1264266" h="3130494" extrusionOk="0">
                  <a:moveTo>
                    <a:pt x="0" y="0"/>
                  </a:moveTo>
                  <a:lnTo>
                    <a:pt x="1264266" y="0"/>
                  </a:lnTo>
                  <a:lnTo>
                    <a:pt x="1264266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4941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0" y="-9525"/>
              <a:ext cx="1264266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121" name="Google Shape;121;p13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3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" name="Google Shape;123;p13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124" name="Google Shape;124;p13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13"/>
          <p:cNvGrpSpPr/>
          <p:nvPr/>
        </p:nvGrpSpPr>
        <p:grpSpPr>
          <a:xfrm>
            <a:off x="0" y="7594321"/>
            <a:ext cx="1028700" cy="363786"/>
            <a:chOff x="0" y="-9525"/>
            <a:chExt cx="340156" cy="120291"/>
          </a:xfrm>
        </p:grpSpPr>
        <p:sp>
          <p:nvSpPr>
            <p:cNvPr id="127" name="Google Shape;127;p13"/>
            <p:cNvSpPr/>
            <p:nvPr/>
          </p:nvSpPr>
          <p:spPr>
            <a:xfrm>
              <a:off x="0" y="0"/>
              <a:ext cx="340156" cy="110766"/>
            </a:xfrm>
            <a:custGeom>
              <a:avLst/>
              <a:gdLst/>
              <a:ahLst/>
              <a:cxnLst/>
              <a:rect l="l" t="t" r="r" b="b"/>
              <a:pathLst>
                <a:path w="340156" h="110766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0" y="-9525"/>
              <a:ext cx="34015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-42553" y="8367450"/>
            <a:ext cx="1071253" cy="332342"/>
            <a:chOff x="0" y="-9525"/>
            <a:chExt cx="354227" cy="109894"/>
          </a:xfrm>
        </p:grpSpPr>
        <p:sp>
          <p:nvSpPr>
            <p:cNvPr id="130" name="Google Shape;130;p13"/>
            <p:cNvSpPr/>
            <p:nvPr/>
          </p:nvSpPr>
          <p:spPr>
            <a:xfrm>
              <a:off x="0" y="0"/>
              <a:ext cx="354227" cy="100369"/>
            </a:xfrm>
            <a:custGeom>
              <a:avLst/>
              <a:gdLst/>
              <a:ahLst/>
              <a:cxnLst/>
              <a:rect l="l" t="t" r="r" b="b"/>
              <a:pathLst>
                <a:path w="354227" h="100369" extrusionOk="0">
                  <a:moveTo>
                    <a:pt x="0" y="0"/>
                  </a:moveTo>
                  <a:lnTo>
                    <a:pt x="354227" y="0"/>
                  </a:lnTo>
                  <a:lnTo>
                    <a:pt x="354227" y="100369"/>
                  </a:lnTo>
                  <a:lnTo>
                    <a:pt x="0" y="10036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3"/>
            <p:cNvSpPr txBox="1"/>
            <p:nvPr/>
          </p:nvSpPr>
          <p:spPr>
            <a:xfrm>
              <a:off x="0" y="-9525"/>
              <a:ext cx="354227" cy="1098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133" name="Google Shape;133;p13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" name="Google Shape;135;p13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136" name="Google Shape;136;p13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3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13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1519581" y="3757353"/>
            <a:ext cx="11230538" cy="406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Programa indutor de melhoria de desempenho institucional da Universidade, como foco na vinculação entre o trabalho dos participantes, as entregas das unidades, a qualidade dos serviços prestados à sociedade e às estratégias organizacionais</a:t>
            </a:r>
            <a:r>
              <a:rPr lang="pt-BR" sz="40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40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14"/>
          <p:cNvGrpSpPr/>
          <p:nvPr/>
        </p:nvGrpSpPr>
        <p:grpSpPr>
          <a:xfrm rot="10800000">
            <a:off x="0" y="554358"/>
            <a:ext cx="12750119" cy="1183184"/>
            <a:chOff x="0" y="-9525"/>
            <a:chExt cx="3880059" cy="360061"/>
          </a:xfrm>
        </p:grpSpPr>
        <p:sp>
          <p:nvSpPr>
            <p:cNvPr id="146" name="Google Shape;146;p14"/>
            <p:cNvSpPr/>
            <p:nvPr/>
          </p:nvSpPr>
          <p:spPr>
            <a:xfrm>
              <a:off x="0" y="0"/>
              <a:ext cx="3880059" cy="350536"/>
            </a:xfrm>
            <a:custGeom>
              <a:avLst/>
              <a:gdLst/>
              <a:ahLst/>
              <a:cxnLst/>
              <a:rect l="l" t="t" r="r" b="b"/>
              <a:pathLst>
                <a:path w="3880059" h="350536" extrusionOk="0">
                  <a:moveTo>
                    <a:pt x="0" y="0"/>
                  </a:moveTo>
                  <a:lnTo>
                    <a:pt x="3880059" y="0"/>
                  </a:lnTo>
                  <a:lnTo>
                    <a:pt x="3880059" y="350536"/>
                  </a:lnTo>
                  <a:lnTo>
                    <a:pt x="0" y="35053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4"/>
            <p:cNvSpPr txBox="1"/>
            <p:nvPr/>
          </p:nvSpPr>
          <p:spPr>
            <a:xfrm>
              <a:off x="0" y="-9525"/>
              <a:ext cx="3880059" cy="3600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14"/>
          <p:cNvSpPr txBox="1"/>
          <p:nvPr/>
        </p:nvSpPr>
        <p:spPr>
          <a:xfrm>
            <a:off x="1340196" y="296845"/>
            <a:ext cx="8115300" cy="150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227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Fundamentação Legal</a:t>
            </a:r>
            <a:endParaRPr sz="4400" b="1" i="0" u="none" strike="noStrike" cap="none">
              <a:solidFill>
                <a:srgbClr val="244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" name="Google Shape;149;p14"/>
          <p:cNvGrpSpPr/>
          <p:nvPr/>
        </p:nvGrpSpPr>
        <p:grpSpPr>
          <a:xfrm rot="10800000">
            <a:off x="14133542" y="0"/>
            <a:ext cx="4154458" cy="10318300"/>
            <a:chOff x="0" y="-9525"/>
            <a:chExt cx="1264266" cy="3140019"/>
          </a:xfrm>
        </p:grpSpPr>
        <p:sp>
          <p:nvSpPr>
            <p:cNvPr id="150" name="Google Shape;150;p14"/>
            <p:cNvSpPr/>
            <p:nvPr/>
          </p:nvSpPr>
          <p:spPr>
            <a:xfrm>
              <a:off x="0" y="0"/>
              <a:ext cx="1264266" cy="3130494"/>
            </a:xfrm>
            <a:custGeom>
              <a:avLst/>
              <a:gdLst/>
              <a:ahLst/>
              <a:cxnLst/>
              <a:rect l="l" t="t" r="r" b="b"/>
              <a:pathLst>
                <a:path w="1264266" h="3130494" extrusionOk="0">
                  <a:moveTo>
                    <a:pt x="0" y="0"/>
                  </a:moveTo>
                  <a:lnTo>
                    <a:pt x="1264266" y="0"/>
                  </a:lnTo>
                  <a:lnTo>
                    <a:pt x="1264266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4941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4"/>
            <p:cNvSpPr txBox="1"/>
            <p:nvPr/>
          </p:nvSpPr>
          <p:spPr>
            <a:xfrm>
              <a:off x="0" y="-9525"/>
              <a:ext cx="1264266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14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153" name="Google Shape;153;p14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4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" name="Google Shape;155;p14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156" name="Google Shape;156;p14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4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14"/>
          <p:cNvSpPr txBox="1"/>
          <p:nvPr/>
        </p:nvSpPr>
        <p:spPr>
          <a:xfrm>
            <a:off x="1028700" y="1706243"/>
            <a:ext cx="12079442" cy="8867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Decreto nº 11.072, de 17/05/2022 – </a:t>
            </a: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Dispõe sobre o Programa de Gestão e Desempenho - PGD da administração pública federal direta, autárquica e fundacional.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Instrução Normativa Conjunta SEGES-SGPRT/MGI nº 024, de 28/07/2023 - </a:t>
            </a: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estabelece orientações a serem observadas pelos órgãos e entidades integrantes do Sipec e do Siorg, relativas à implementação e execução do Programa de Gestão e Desempenho - PGD.</a:t>
            </a:r>
            <a:endParaRPr sz="26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Instrução Normativa Conjunta SEGES-SGPRT/MGI nº 052, de 21/12/2023 - </a:t>
            </a: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Estabelece orientações a serem observadas pelos órgãos e entidades integrantes do Sipec e do Siorg, relativas à regra de gestão de pessoas, no âmbito do Programa de Gestão e Desempenho - PGD.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Instrução Normativa Conjunta SEGES-SGPRT/MGI nº 021, de 16/07/2024 </a:t>
            </a:r>
            <a:r>
              <a:rPr lang="pt-BR" sz="2600" b="0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Altera a Instrução Normativa Conjunta SEGES-SGPRT/MGI nº 24, de 28 de julho de 2023.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Instrução Normativa Conjunta GAR/RET/UFF nº 113, de 10/10/2024 </a:t>
            </a: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- institui, no âmbito da Universidade, o Novo Programa de Gestão e Desempenho da Universidade Federal Fluminense (NPGD-UFF) para o exercício de atividades que serão avaliadas em função da efetividade e da qualidade das entregas.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921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None/>
            </a:pPr>
            <a:endParaRPr sz="2600" b="1" i="0" u="none" strike="noStrike" cap="none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9" name="Google Shape;159;p14"/>
          <p:cNvGrpSpPr/>
          <p:nvPr/>
        </p:nvGrpSpPr>
        <p:grpSpPr>
          <a:xfrm>
            <a:off x="0" y="7594321"/>
            <a:ext cx="1028700" cy="363786"/>
            <a:chOff x="0" y="-9525"/>
            <a:chExt cx="340156" cy="120291"/>
          </a:xfrm>
        </p:grpSpPr>
        <p:sp>
          <p:nvSpPr>
            <p:cNvPr id="160" name="Google Shape;160;p14"/>
            <p:cNvSpPr/>
            <p:nvPr/>
          </p:nvSpPr>
          <p:spPr>
            <a:xfrm>
              <a:off x="0" y="0"/>
              <a:ext cx="340156" cy="110766"/>
            </a:xfrm>
            <a:custGeom>
              <a:avLst/>
              <a:gdLst/>
              <a:ahLst/>
              <a:cxnLst/>
              <a:rect l="l" t="t" r="r" b="b"/>
              <a:pathLst>
                <a:path w="340156" h="110766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4"/>
            <p:cNvSpPr txBox="1"/>
            <p:nvPr/>
          </p:nvSpPr>
          <p:spPr>
            <a:xfrm>
              <a:off x="0" y="-9525"/>
              <a:ext cx="34015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14"/>
          <p:cNvGrpSpPr/>
          <p:nvPr/>
        </p:nvGrpSpPr>
        <p:grpSpPr>
          <a:xfrm>
            <a:off x="-42553" y="8367450"/>
            <a:ext cx="1071253" cy="332342"/>
            <a:chOff x="0" y="-9525"/>
            <a:chExt cx="354227" cy="109894"/>
          </a:xfrm>
        </p:grpSpPr>
        <p:sp>
          <p:nvSpPr>
            <p:cNvPr id="163" name="Google Shape;163;p14"/>
            <p:cNvSpPr/>
            <p:nvPr/>
          </p:nvSpPr>
          <p:spPr>
            <a:xfrm>
              <a:off x="0" y="0"/>
              <a:ext cx="354227" cy="100369"/>
            </a:xfrm>
            <a:custGeom>
              <a:avLst/>
              <a:gdLst/>
              <a:ahLst/>
              <a:cxnLst/>
              <a:rect l="l" t="t" r="r" b="b"/>
              <a:pathLst>
                <a:path w="354227" h="100369" extrusionOk="0">
                  <a:moveTo>
                    <a:pt x="0" y="0"/>
                  </a:moveTo>
                  <a:lnTo>
                    <a:pt x="354227" y="0"/>
                  </a:lnTo>
                  <a:lnTo>
                    <a:pt x="354227" y="100369"/>
                  </a:lnTo>
                  <a:lnTo>
                    <a:pt x="0" y="10036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4"/>
            <p:cNvSpPr txBox="1"/>
            <p:nvPr/>
          </p:nvSpPr>
          <p:spPr>
            <a:xfrm>
              <a:off x="0" y="-9525"/>
              <a:ext cx="354227" cy="1098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14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166" name="Google Shape;166;p14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4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14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169" name="Google Shape;169;p14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4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p14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4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5"/>
          <p:cNvGrpSpPr/>
          <p:nvPr/>
        </p:nvGrpSpPr>
        <p:grpSpPr>
          <a:xfrm rot="10800000">
            <a:off x="0" y="554358"/>
            <a:ext cx="12750119" cy="1183184"/>
            <a:chOff x="0" y="-9525"/>
            <a:chExt cx="3880059" cy="360061"/>
          </a:xfrm>
        </p:grpSpPr>
        <p:sp>
          <p:nvSpPr>
            <p:cNvPr id="178" name="Google Shape;178;p15"/>
            <p:cNvSpPr/>
            <p:nvPr/>
          </p:nvSpPr>
          <p:spPr>
            <a:xfrm>
              <a:off x="0" y="0"/>
              <a:ext cx="3880059" cy="350536"/>
            </a:xfrm>
            <a:custGeom>
              <a:avLst/>
              <a:gdLst/>
              <a:ahLst/>
              <a:cxnLst/>
              <a:rect l="l" t="t" r="r" b="b"/>
              <a:pathLst>
                <a:path w="3880059" h="350536" extrusionOk="0">
                  <a:moveTo>
                    <a:pt x="0" y="0"/>
                  </a:moveTo>
                  <a:lnTo>
                    <a:pt x="3880059" y="0"/>
                  </a:lnTo>
                  <a:lnTo>
                    <a:pt x="3880059" y="350536"/>
                  </a:lnTo>
                  <a:lnTo>
                    <a:pt x="0" y="35053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5"/>
            <p:cNvSpPr txBox="1"/>
            <p:nvPr/>
          </p:nvSpPr>
          <p:spPr>
            <a:xfrm>
              <a:off x="0" y="-9525"/>
              <a:ext cx="3880059" cy="3600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15"/>
          <p:cNvSpPr txBox="1"/>
          <p:nvPr/>
        </p:nvSpPr>
        <p:spPr>
          <a:xfrm>
            <a:off x="1519581" y="419100"/>
            <a:ext cx="11230538" cy="150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227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PDI – NPGD – PETRVS</a:t>
            </a:r>
            <a:endParaRPr sz="4400" b="1" i="0" u="none" strike="noStrike" cap="none">
              <a:solidFill>
                <a:srgbClr val="244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5"/>
          <p:cNvSpPr txBox="1"/>
          <p:nvPr/>
        </p:nvSpPr>
        <p:spPr>
          <a:xfrm rot="10800000">
            <a:off x="14133542" y="0"/>
            <a:ext cx="4154458" cy="103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232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2" name="Google Shape;182;p15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183" name="Google Shape;183;p15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5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" name="Google Shape;185;p15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186" name="Google Shape;186;p15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5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8" name="Google Shape;188;p15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189" name="Google Shape;189;p15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5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1" name="Google Shape;191;p15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192" name="Google Shape;192;p15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5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p15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5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5"/>
          <p:cNvSpPr txBox="1"/>
          <p:nvPr/>
        </p:nvSpPr>
        <p:spPr>
          <a:xfrm>
            <a:off x="3581400" y="2707665"/>
            <a:ext cx="7027752" cy="907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Nível Estratégico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Plano de Desenvolvimento Institucional (PDI)</a:t>
            </a:r>
            <a:endParaRPr sz="14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5"/>
          <p:cNvSpPr txBox="1"/>
          <p:nvPr/>
        </p:nvSpPr>
        <p:spPr>
          <a:xfrm>
            <a:off x="4320235" y="5075184"/>
            <a:ext cx="6288917" cy="907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Nível Tático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Plano de Desenvolvimento da Unidade (PDU)</a:t>
            </a:r>
            <a:endParaRPr sz="14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5"/>
          <p:cNvSpPr txBox="1"/>
          <p:nvPr/>
        </p:nvSpPr>
        <p:spPr>
          <a:xfrm>
            <a:off x="5181600" y="7229719"/>
            <a:ext cx="3964560" cy="127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Nível Operacional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Plano de Entregas da Unidade</a:t>
            </a:r>
            <a:endParaRPr sz="14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5"/>
          <p:cNvSpPr/>
          <p:nvPr/>
        </p:nvSpPr>
        <p:spPr>
          <a:xfrm>
            <a:off x="2042272" y="2247900"/>
            <a:ext cx="1508873" cy="2132889"/>
          </a:xfrm>
          <a:custGeom>
            <a:avLst/>
            <a:gdLst/>
            <a:ahLst/>
            <a:cxnLst/>
            <a:rect l="l" t="t" r="r" b="b"/>
            <a:pathLst>
              <a:path w="2438400" h="2444900" extrusionOk="0">
                <a:moveTo>
                  <a:pt x="0" y="2444900"/>
                </a:moveTo>
                <a:lnTo>
                  <a:pt x="1219200" y="0"/>
                </a:lnTo>
                <a:lnTo>
                  <a:pt x="1219200" y="0"/>
                </a:lnTo>
                <a:lnTo>
                  <a:pt x="2438400" y="2444900"/>
                </a:lnTo>
                <a:lnTo>
                  <a:pt x="0" y="2444900"/>
                </a:lnTo>
                <a:close/>
              </a:path>
            </a:pathLst>
          </a:cu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275" tIns="81275" rIns="81275" bIns="81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</a:pPr>
            <a:endParaRPr sz="6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/>
          <p:cNvSpPr/>
          <p:nvPr/>
        </p:nvSpPr>
        <p:spPr>
          <a:xfrm>
            <a:off x="1287835" y="4443387"/>
            <a:ext cx="3017745" cy="2132889"/>
          </a:xfrm>
          <a:custGeom>
            <a:avLst/>
            <a:gdLst/>
            <a:ahLst/>
            <a:cxnLst/>
            <a:rect l="l" t="t" r="r" b="b"/>
            <a:pathLst>
              <a:path w="4876800" h="2444900" extrusionOk="0">
                <a:moveTo>
                  <a:pt x="0" y="2444900"/>
                </a:moveTo>
                <a:lnTo>
                  <a:pt x="1219198" y="0"/>
                </a:lnTo>
                <a:lnTo>
                  <a:pt x="3657602" y="0"/>
                </a:lnTo>
                <a:lnTo>
                  <a:pt x="4876800" y="2444900"/>
                </a:lnTo>
                <a:lnTo>
                  <a:pt x="0" y="2444900"/>
                </a:lnTo>
                <a:close/>
              </a:path>
            </a:pathLst>
          </a:cu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5975" tIns="82550" rIns="935975" bIns="825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Calibri"/>
              <a:buNone/>
            </a:pPr>
            <a:endParaRPr sz="65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5"/>
          <p:cNvSpPr/>
          <p:nvPr/>
        </p:nvSpPr>
        <p:spPr>
          <a:xfrm>
            <a:off x="533400" y="6667500"/>
            <a:ext cx="4526618" cy="2132889"/>
          </a:xfrm>
          <a:custGeom>
            <a:avLst/>
            <a:gdLst/>
            <a:ahLst/>
            <a:cxnLst/>
            <a:rect l="l" t="t" r="r" b="b"/>
            <a:pathLst>
              <a:path w="7315200" h="2444900" extrusionOk="0">
                <a:moveTo>
                  <a:pt x="0" y="2444900"/>
                </a:moveTo>
                <a:lnTo>
                  <a:pt x="1219198" y="0"/>
                </a:lnTo>
                <a:lnTo>
                  <a:pt x="6096002" y="0"/>
                </a:lnTo>
                <a:lnTo>
                  <a:pt x="7315200" y="2444900"/>
                </a:lnTo>
                <a:lnTo>
                  <a:pt x="0" y="2444900"/>
                </a:lnTo>
                <a:close/>
              </a:path>
            </a:pathLst>
          </a:cu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62700" tIns="82550" rIns="1362700" bIns="825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Calibri"/>
              <a:buNone/>
            </a:pPr>
            <a:endParaRPr sz="65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2" name="Google Shape;202;p15"/>
          <p:cNvCxnSpPr/>
          <p:nvPr/>
        </p:nvCxnSpPr>
        <p:spPr>
          <a:xfrm>
            <a:off x="3581400" y="4419461"/>
            <a:ext cx="4916559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03" name="Google Shape;203;p15"/>
          <p:cNvCxnSpPr/>
          <p:nvPr/>
        </p:nvCxnSpPr>
        <p:spPr>
          <a:xfrm>
            <a:off x="4343400" y="6629261"/>
            <a:ext cx="4916559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04" name="Google Shape;204;p15"/>
          <p:cNvCxnSpPr/>
          <p:nvPr/>
        </p:nvCxnSpPr>
        <p:spPr>
          <a:xfrm>
            <a:off x="5105400" y="8762861"/>
            <a:ext cx="4916559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205" name="Google Shape;205;p15"/>
          <p:cNvSpPr/>
          <p:nvPr/>
        </p:nvSpPr>
        <p:spPr>
          <a:xfrm rot="5400000">
            <a:off x="2111618" y="4151942"/>
            <a:ext cx="1370174" cy="595231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5"/>
          <p:cNvSpPr/>
          <p:nvPr/>
        </p:nvSpPr>
        <p:spPr>
          <a:xfrm rot="5400000">
            <a:off x="2111618" y="6370597"/>
            <a:ext cx="1370174" cy="595231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5"/>
          <p:cNvSpPr/>
          <p:nvPr/>
        </p:nvSpPr>
        <p:spPr>
          <a:xfrm>
            <a:off x="9525000" y="7388071"/>
            <a:ext cx="776352" cy="591236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5"/>
          <p:cNvSpPr txBox="1"/>
          <p:nvPr/>
        </p:nvSpPr>
        <p:spPr>
          <a:xfrm>
            <a:off x="10680192" y="7229719"/>
            <a:ext cx="4061799" cy="907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Nível Individual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Plano de Trabalho do Servidor</a:t>
            </a:r>
            <a:endParaRPr sz="14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6"/>
          <p:cNvGrpSpPr/>
          <p:nvPr/>
        </p:nvGrpSpPr>
        <p:grpSpPr>
          <a:xfrm rot="10800000">
            <a:off x="14133542" y="0"/>
            <a:ext cx="4154458" cy="10318300"/>
            <a:chOff x="0" y="-9525"/>
            <a:chExt cx="1264266" cy="3140019"/>
          </a:xfrm>
        </p:grpSpPr>
        <p:sp>
          <p:nvSpPr>
            <p:cNvPr id="214" name="Google Shape;214;p16"/>
            <p:cNvSpPr/>
            <p:nvPr/>
          </p:nvSpPr>
          <p:spPr>
            <a:xfrm>
              <a:off x="0" y="0"/>
              <a:ext cx="1264266" cy="3130494"/>
            </a:xfrm>
            <a:custGeom>
              <a:avLst/>
              <a:gdLst/>
              <a:ahLst/>
              <a:cxnLst/>
              <a:rect l="l" t="t" r="r" b="b"/>
              <a:pathLst>
                <a:path w="1264266" h="3130494" extrusionOk="0">
                  <a:moveTo>
                    <a:pt x="0" y="0"/>
                  </a:moveTo>
                  <a:lnTo>
                    <a:pt x="1264266" y="0"/>
                  </a:lnTo>
                  <a:lnTo>
                    <a:pt x="1264266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49411"/>
              </a:srgbClr>
            </a:solidFill>
            <a:ln>
              <a:noFill/>
            </a:ln>
          </p:spPr>
        </p:sp>
        <p:sp>
          <p:nvSpPr>
            <p:cNvPr id="215" name="Google Shape;215;p16"/>
            <p:cNvSpPr txBox="1"/>
            <p:nvPr/>
          </p:nvSpPr>
          <p:spPr>
            <a:xfrm>
              <a:off x="0" y="-9525"/>
              <a:ext cx="1264266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6" name="Google Shape;216;p16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217" name="Google Shape;217;p16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</p:sp>
        <p:sp>
          <p:nvSpPr>
            <p:cNvPr id="218" name="Google Shape;218;p16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9" name="Google Shape;219;p16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220" name="Google Shape;220;p16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</p:sp>
        <p:sp>
          <p:nvSpPr>
            <p:cNvPr id="221" name="Google Shape;221;p16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6"/>
          <p:cNvSpPr txBox="1"/>
          <p:nvPr/>
        </p:nvSpPr>
        <p:spPr>
          <a:xfrm>
            <a:off x="1028700" y="2072491"/>
            <a:ext cx="12221787" cy="778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Unidade de Execução</a:t>
            </a:r>
            <a:r>
              <a:rPr lang="pt-BR" sz="2800" b="0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qualquer área integrante da estrutura formal da UFF que tenha plano de entregas.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Plano de Entregas da Unidades</a:t>
            </a:r>
            <a:r>
              <a:rPr lang="pt-BR"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pt-BR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instrumento de gestão que tem por objetivo planejar as entregas da unidade de execução, contendo suas metas, prazos, demandantes e destinatários.</a:t>
            </a:r>
            <a:endParaRPr sz="28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Entrega: </a:t>
            </a: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produto ou serviço da unidade de execução, resultante da contribuição dos participantes</a:t>
            </a:r>
            <a:r>
              <a:rPr lang="pt-BR" sz="28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b="1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Plano de Trabalho do Participante</a:t>
            </a:r>
            <a:r>
              <a:rPr lang="pt-BR"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instrumento de gestão que tem por objetivo alocar o percentual da carga horária disponível no período, de forma a contribuir direta ou indiretamente para o Plano de Entregas da Unidade.</a:t>
            </a:r>
            <a:endParaRPr sz="2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Meta: </a:t>
            </a: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é um componente essencial para a gestão por resultados, representando o nível de desempenho esperado em relação às entregas planejadas por uma unidade de execução. As metas estão diretamente ligadas às entregas do plano de entregas da unidade. </a:t>
            </a:r>
            <a:endParaRPr sz="28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3" name="Google Shape;223;p16"/>
          <p:cNvGrpSpPr/>
          <p:nvPr/>
        </p:nvGrpSpPr>
        <p:grpSpPr>
          <a:xfrm>
            <a:off x="0" y="7592615"/>
            <a:ext cx="1028700" cy="365491"/>
            <a:chOff x="0" y="-9525"/>
            <a:chExt cx="340156" cy="120855"/>
          </a:xfrm>
        </p:grpSpPr>
        <p:sp>
          <p:nvSpPr>
            <p:cNvPr id="224" name="Google Shape;224;p16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8FA9C3"/>
            </a:solidFill>
            <a:ln>
              <a:noFill/>
            </a:ln>
          </p:spPr>
        </p:sp>
        <p:sp>
          <p:nvSpPr>
            <p:cNvPr id="225" name="Google Shape;225;p16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6" name="Google Shape;226;p16"/>
          <p:cNvGrpSpPr/>
          <p:nvPr/>
        </p:nvGrpSpPr>
        <p:grpSpPr>
          <a:xfrm>
            <a:off x="0" y="8367450"/>
            <a:ext cx="1028700" cy="351392"/>
            <a:chOff x="0" y="-9525"/>
            <a:chExt cx="340156" cy="116193"/>
          </a:xfrm>
        </p:grpSpPr>
        <p:sp>
          <p:nvSpPr>
            <p:cNvPr id="227" name="Google Shape;227;p16"/>
            <p:cNvSpPr/>
            <p:nvPr/>
          </p:nvSpPr>
          <p:spPr>
            <a:xfrm>
              <a:off x="0" y="0"/>
              <a:ext cx="340156" cy="106668"/>
            </a:xfrm>
            <a:custGeom>
              <a:avLst/>
              <a:gdLst/>
              <a:ahLst/>
              <a:cxnLst/>
              <a:rect l="l" t="t" r="r" b="b"/>
              <a:pathLst>
                <a:path w="340156" h="106668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6668"/>
                  </a:lnTo>
                  <a:lnTo>
                    <a:pt x="0" y="106668"/>
                  </a:lnTo>
                  <a:close/>
                </a:path>
              </a:pathLst>
            </a:custGeom>
            <a:solidFill>
              <a:srgbClr val="8FA9C3"/>
            </a:solidFill>
            <a:ln>
              <a:noFill/>
            </a:ln>
          </p:spPr>
        </p:sp>
        <p:sp>
          <p:nvSpPr>
            <p:cNvPr id="228" name="Google Shape;228;p16"/>
            <p:cNvSpPr txBox="1"/>
            <p:nvPr/>
          </p:nvSpPr>
          <p:spPr>
            <a:xfrm>
              <a:off x="0" y="-9525"/>
              <a:ext cx="340156" cy="1161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9" name="Google Shape;229;p16"/>
          <p:cNvGrpSpPr/>
          <p:nvPr/>
        </p:nvGrpSpPr>
        <p:grpSpPr>
          <a:xfrm>
            <a:off x="0" y="9137712"/>
            <a:ext cx="1028700" cy="417549"/>
            <a:chOff x="0" y="-9525"/>
            <a:chExt cx="340156" cy="138069"/>
          </a:xfrm>
        </p:grpSpPr>
        <p:sp>
          <p:nvSpPr>
            <p:cNvPr id="230" name="Google Shape;230;p16"/>
            <p:cNvSpPr/>
            <p:nvPr/>
          </p:nvSpPr>
          <p:spPr>
            <a:xfrm>
              <a:off x="0" y="0"/>
              <a:ext cx="340156" cy="128544"/>
            </a:xfrm>
            <a:custGeom>
              <a:avLst/>
              <a:gdLst/>
              <a:ahLst/>
              <a:cxnLst/>
              <a:rect l="l" t="t" r="r" b="b"/>
              <a:pathLst>
                <a:path w="340156" h="128544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28544"/>
                  </a:lnTo>
                  <a:lnTo>
                    <a:pt x="0" y="128544"/>
                  </a:lnTo>
                  <a:close/>
                </a:path>
              </a:pathLst>
            </a:custGeom>
            <a:solidFill>
              <a:srgbClr val="8FA9C3"/>
            </a:solidFill>
            <a:ln>
              <a:noFill/>
            </a:ln>
          </p:spPr>
        </p:sp>
        <p:sp>
          <p:nvSpPr>
            <p:cNvPr id="231" name="Google Shape;231;p16"/>
            <p:cNvSpPr txBox="1"/>
            <p:nvPr/>
          </p:nvSpPr>
          <p:spPr>
            <a:xfrm>
              <a:off x="0" y="-9525"/>
              <a:ext cx="340156" cy="138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2" name="Google Shape;232;p16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233" name="Google Shape;233;p16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8FA9C3"/>
            </a:solidFill>
            <a:ln>
              <a:noFill/>
            </a:ln>
          </p:spPr>
        </p:sp>
        <p:sp>
          <p:nvSpPr>
            <p:cNvPr id="234" name="Google Shape;234;p16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5" name="Google Shape;235;p16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</p:sp>
      <p:sp>
        <p:nvSpPr>
          <p:cNvPr id="236" name="Google Shape;236;p16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</p:sp>
      <p:grpSp>
        <p:nvGrpSpPr>
          <p:cNvPr id="237" name="Google Shape;237;p16"/>
          <p:cNvGrpSpPr/>
          <p:nvPr/>
        </p:nvGrpSpPr>
        <p:grpSpPr>
          <a:xfrm rot="10800000">
            <a:off x="0" y="554358"/>
            <a:ext cx="12750119" cy="1183184"/>
            <a:chOff x="0" y="-9525"/>
            <a:chExt cx="3880059" cy="360061"/>
          </a:xfrm>
        </p:grpSpPr>
        <p:sp>
          <p:nvSpPr>
            <p:cNvPr id="238" name="Google Shape;238;p16"/>
            <p:cNvSpPr/>
            <p:nvPr/>
          </p:nvSpPr>
          <p:spPr>
            <a:xfrm>
              <a:off x="0" y="0"/>
              <a:ext cx="3880059" cy="350536"/>
            </a:xfrm>
            <a:custGeom>
              <a:avLst/>
              <a:gdLst/>
              <a:ahLst/>
              <a:cxnLst/>
              <a:rect l="l" t="t" r="r" b="b"/>
              <a:pathLst>
                <a:path w="3880059" h="350536" extrusionOk="0">
                  <a:moveTo>
                    <a:pt x="0" y="0"/>
                  </a:moveTo>
                  <a:lnTo>
                    <a:pt x="3880059" y="0"/>
                  </a:lnTo>
                  <a:lnTo>
                    <a:pt x="3880059" y="350536"/>
                  </a:lnTo>
                  <a:lnTo>
                    <a:pt x="0" y="35053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6"/>
            <p:cNvSpPr txBox="1"/>
            <p:nvPr/>
          </p:nvSpPr>
          <p:spPr>
            <a:xfrm>
              <a:off x="0" y="-9525"/>
              <a:ext cx="3880059" cy="3600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40;p16"/>
          <p:cNvSpPr/>
          <p:nvPr/>
        </p:nvSpPr>
        <p:spPr>
          <a:xfrm>
            <a:off x="1729047" y="266007"/>
            <a:ext cx="10026405" cy="1373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2227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i="0" u="none" strike="noStrike" cap="none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Principais Conceitos</a:t>
            </a:r>
            <a:endParaRPr sz="4400" b="1" i="0" u="none" strike="noStrike" cap="none">
              <a:solidFill>
                <a:srgbClr val="2440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"/>
          <p:cNvSpPr txBox="1"/>
          <p:nvPr/>
        </p:nvSpPr>
        <p:spPr>
          <a:xfrm>
            <a:off x="1287541" y="503212"/>
            <a:ext cx="12613961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Principais diferenças entre o PG-UFF e o NPGD-UFF</a:t>
            </a:r>
            <a:endParaRPr sz="4400" b="1" i="0" u="none" strike="noStrike" cap="non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6" name="Google Shape;246;p17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247" name="Google Shape;247;p17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</p:sp>
        <p:sp>
          <p:nvSpPr>
            <p:cNvPr id="248" name="Google Shape;248;p17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17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250" name="Google Shape;250;p17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</p:sp>
        <p:sp>
          <p:nvSpPr>
            <p:cNvPr id="251" name="Google Shape;251;p17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2" name="Google Shape;252;p17"/>
          <p:cNvGrpSpPr/>
          <p:nvPr/>
        </p:nvGrpSpPr>
        <p:grpSpPr>
          <a:xfrm>
            <a:off x="0" y="7594321"/>
            <a:ext cx="1028700" cy="363786"/>
            <a:chOff x="0" y="-9525"/>
            <a:chExt cx="340156" cy="120291"/>
          </a:xfrm>
        </p:grpSpPr>
        <p:sp>
          <p:nvSpPr>
            <p:cNvPr id="253" name="Google Shape;253;p17"/>
            <p:cNvSpPr/>
            <p:nvPr/>
          </p:nvSpPr>
          <p:spPr>
            <a:xfrm>
              <a:off x="0" y="0"/>
              <a:ext cx="340156" cy="110766"/>
            </a:xfrm>
            <a:custGeom>
              <a:avLst/>
              <a:gdLst/>
              <a:ahLst/>
              <a:cxnLst/>
              <a:rect l="l" t="t" r="r" b="b"/>
              <a:pathLst>
                <a:path w="340156" h="110766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254" name="Google Shape;254;p17"/>
            <p:cNvSpPr txBox="1"/>
            <p:nvPr/>
          </p:nvSpPr>
          <p:spPr>
            <a:xfrm>
              <a:off x="0" y="-9525"/>
              <a:ext cx="34015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5" name="Google Shape;255;p17"/>
          <p:cNvGrpSpPr/>
          <p:nvPr/>
        </p:nvGrpSpPr>
        <p:grpSpPr>
          <a:xfrm>
            <a:off x="-42553" y="8367450"/>
            <a:ext cx="1071253" cy="332342"/>
            <a:chOff x="0" y="-9525"/>
            <a:chExt cx="354227" cy="109894"/>
          </a:xfrm>
        </p:grpSpPr>
        <p:sp>
          <p:nvSpPr>
            <p:cNvPr id="256" name="Google Shape;256;p17"/>
            <p:cNvSpPr/>
            <p:nvPr/>
          </p:nvSpPr>
          <p:spPr>
            <a:xfrm>
              <a:off x="0" y="0"/>
              <a:ext cx="354227" cy="100369"/>
            </a:xfrm>
            <a:custGeom>
              <a:avLst/>
              <a:gdLst/>
              <a:ahLst/>
              <a:cxnLst/>
              <a:rect l="l" t="t" r="r" b="b"/>
              <a:pathLst>
                <a:path w="354227" h="100369" extrusionOk="0">
                  <a:moveTo>
                    <a:pt x="0" y="0"/>
                  </a:moveTo>
                  <a:lnTo>
                    <a:pt x="354227" y="0"/>
                  </a:lnTo>
                  <a:lnTo>
                    <a:pt x="354227" y="100369"/>
                  </a:lnTo>
                  <a:lnTo>
                    <a:pt x="0" y="10036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257" name="Google Shape;257;p17"/>
            <p:cNvSpPr txBox="1"/>
            <p:nvPr/>
          </p:nvSpPr>
          <p:spPr>
            <a:xfrm>
              <a:off x="0" y="-9525"/>
              <a:ext cx="354227" cy="1098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8" name="Google Shape;258;p17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259" name="Google Shape;259;p17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260" name="Google Shape;260;p17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1" name="Google Shape;261;p17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262" name="Google Shape;262;p17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263" name="Google Shape;263;p17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4" name="Google Shape;264;p17"/>
          <p:cNvSpPr txBox="1"/>
          <p:nvPr/>
        </p:nvSpPr>
        <p:spPr>
          <a:xfrm>
            <a:off x="1219200" y="2028305"/>
            <a:ext cx="12682302" cy="7922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75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pt-BR" sz="32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PG-UFF</a:t>
            </a:r>
            <a:endParaRPr sz="3200" b="0" i="0" u="none" strike="noStrike" cap="none">
              <a:solidFill>
                <a:srgbClr val="36609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Ênfase nas atividades.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Publicação da Tabela de Atividades da Universidade.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Abertura de processo anual no SEI, com inclusão de Plano de Trabalho da Unidade (PTU).</a:t>
            </a:r>
            <a:endParaRPr sz="2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Obrigatoriedade de abertura de edital de seleção anual.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Plano de Trabalho Individual (PTI) elaborado com ênfase nas atividades realizadas.</a:t>
            </a:r>
            <a:endParaRPr sz="2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Definição do limite quantitativo de participantes simultaneamente em teletrabalho, no mesmo dia, por Unidade.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Critérios para desligamento do participante dissociados de demais ferramentas de gestão de pessoas.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Registro e acompanhamento no Sistema Teleport.</a:t>
            </a:r>
            <a:endParaRPr/>
          </a:p>
          <a:p>
            <a:pPr marL="457200" marR="0" lvl="0" indent="-2921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21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None/>
            </a:pPr>
            <a:endParaRPr sz="28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921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None/>
            </a:pPr>
            <a:endParaRPr sz="28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7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</p:sp>
      <p:sp>
        <p:nvSpPr>
          <p:cNvPr id="266" name="Google Shape;266;p17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8"/>
          <p:cNvSpPr txBox="1"/>
          <p:nvPr/>
        </p:nvSpPr>
        <p:spPr>
          <a:xfrm>
            <a:off x="1287541" y="503212"/>
            <a:ext cx="12613961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Principais diferenças entre o PG-UFF e o NPGD-UFF</a:t>
            </a:r>
            <a:endParaRPr sz="4400" b="1" i="0" u="none" strike="noStrike" cap="non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2" name="Google Shape;272;p18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273" name="Google Shape;273;p18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</p:sp>
        <p:sp>
          <p:nvSpPr>
            <p:cNvPr id="274" name="Google Shape;274;p18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5" name="Google Shape;275;p18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276" name="Google Shape;276;p18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</p:sp>
        <p:sp>
          <p:nvSpPr>
            <p:cNvPr id="277" name="Google Shape;277;p18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8" name="Google Shape;278;p18"/>
          <p:cNvGrpSpPr/>
          <p:nvPr/>
        </p:nvGrpSpPr>
        <p:grpSpPr>
          <a:xfrm>
            <a:off x="0" y="7594321"/>
            <a:ext cx="1028700" cy="363786"/>
            <a:chOff x="0" y="-9525"/>
            <a:chExt cx="340156" cy="120291"/>
          </a:xfrm>
        </p:grpSpPr>
        <p:sp>
          <p:nvSpPr>
            <p:cNvPr id="279" name="Google Shape;279;p18"/>
            <p:cNvSpPr/>
            <p:nvPr/>
          </p:nvSpPr>
          <p:spPr>
            <a:xfrm>
              <a:off x="0" y="0"/>
              <a:ext cx="340156" cy="110766"/>
            </a:xfrm>
            <a:custGeom>
              <a:avLst/>
              <a:gdLst/>
              <a:ahLst/>
              <a:cxnLst/>
              <a:rect l="l" t="t" r="r" b="b"/>
              <a:pathLst>
                <a:path w="340156" h="110766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280" name="Google Shape;280;p18"/>
            <p:cNvSpPr txBox="1"/>
            <p:nvPr/>
          </p:nvSpPr>
          <p:spPr>
            <a:xfrm>
              <a:off x="0" y="-9525"/>
              <a:ext cx="34015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1" name="Google Shape;281;p18"/>
          <p:cNvGrpSpPr/>
          <p:nvPr/>
        </p:nvGrpSpPr>
        <p:grpSpPr>
          <a:xfrm>
            <a:off x="-42553" y="8367450"/>
            <a:ext cx="1071253" cy="332342"/>
            <a:chOff x="0" y="-9525"/>
            <a:chExt cx="354227" cy="109894"/>
          </a:xfrm>
        </p:grpSpPr>
        <p:sp>
          <p:nvSpPr>
            <p:cNvPr id="282" name="Google Shape;282;p18"/>
            <p:cNvSpPr/>
            <p:nvPr/>
          </p:nvSpPr>
          <p:spPr>
            <a:xfrm>
              <a:off x="0" y="0"/>
              <a:ext cx="354227" cy="100369"/>
            </a:xfrm>
            <a:custGeom>
              <a:avLst/>
              <a:gdLst/>
              <a:ahLst/>
              <a:cxnLst/>
              <a:rect l="l" t="t" r="r" b="b"/>
              <a:pathLst>
                <a:path w="354227" h="100369" extrusionOk="0">
                  <a:moveTo>
                    <a:pt x="0" y="0"/>
                  </a:moveTo>
                  <a:lnTo>
                    <a:pt x="354227" y="0"/>
                  </a:lnTo>
                  <a:lnTo>
                    <a:pt x="354227" y="100369"/>
                  </a:lnTo>
                  <a:lnTo>
                    <a:pt x="0" y="10036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283" name="Google Shape;283;p18"/>
            <p:cNvSpPr txBox="1"/>
            <p:nvPr/>
          </p:nvSpPr>
          <p:spPr>
            <a:xfrm>
              <a:off x="0" y="-9525"/>
              <a:ext cx="354227" cy="1098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" name="Google Shape;284;p18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285" name="Google Shape;285;p18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286" name="Google Shape;286;p18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287;p18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288" name="Google Shape;288;p18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289" name="Google Shape;289;p18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p18"/>
          <p:cNvSpPr txBox="1"/>
          <p:nvPr/>
        </p:nvSpPr>
        <p:spPr>
          <a:xfrm>
            <a:off x="1363592" y="1695797"/>
            <a:ext cx="13277800" cy="8017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75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NPGD-UFF</a:t>
            </a:r>
            <a:endParaRPr sz="3200" b="1" i="0" u="none" strike="noStrike" cap="none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1755" marR="0" lvl="0" indent="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Dispõe sobre o Plano de Entregas da Unidade, com ênfase nas entregas, contendo suas metas, prazos, demandantes e destinatários 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Dispõe sobre o Plano de Trabalho do Participante e sua vinculação com o Plano de Entregas da Unidade.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Prevê que o quantitativo de participantes por modalidade e regime de execução deverá observar os seguintes percentuais, em relação ao total da Universidade: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22425" marR="0" lvl="1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Teletrabalho, em regime de execução parcial: até 95%;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224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Teletrabalho, em regime de execução integral: até 30%; e</a:t>
            </a:r>
            <a:endParaRPr/>
          </a:p>
          <a:p>
            <a:pPr marL="16224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Teletrabalho no exterior: até 10%.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Determina que a modalidade e o regime de execução a que o participante estará submetido serão definidos tendo como premissas o interesse da administração, as entregas da unidade e a necessidade de garantia de atendimento ao público.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8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</p:sp>
      <p:sp>
        <p:nvSpPr>
          <p:cNvPr id="292" name="Google Shape;292;p18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9"/>
          <p:cNvSpPr txBox="1"/>
          <p:nvPr/>
        </p:nvSpPr>
        <p:spPr>
          <a:xfrm>
            <a:off x="1287541" y="503212"/>
            <a:ext cx="12613961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Principais diferenças entre o PG-UFF e o NPGD-UFF</a:t>
            </a:r>
            <a:endParaRPr sz="4400" b="1" i="0" u="none" strike="noStrike" cap="non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8" name="Google Shape;298;p19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299" name="Google Shape;299;p19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</p:sp>
        <p:sp>
          <p:nvSpPr>
            <p:cNvPr id="300" name="Google Shape;300;p19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1" name="Google Shape;301;p19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302" name="Google Shape;302;p19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</p:sp>
        <p:sp>
          <p:nvSpPr>
            <p:cNvPr id="303" name="Google Shape;303;p19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4" name="Google Shape;304;p19"/>
          <p:cNvGrpSpPr/>
          <p:nvPr/>
        </p:nvGrpSpPr>
        <p:grpSpPr>
          <a:xfrm>
            <a:off x="0" y="7594321"/>
            <a:ext cx="1028700" cy="363786"/>
            <a:chOff x="0" y="-9525"/>
            <a:chExt cx="340156" cy="120291"/>
          </a:xfrm>
        </p:grpSpPr>
        <p:sp>
          <p:nvSpPr>
            <p:cNvPr id="305" name="Google Shape;305;p19"/>
            <p:cNvSpPr/>
            <p:nvPr/>
          </p:nvSpPr>
          <p:spPr>
            <a:xfrm>
              <a:off x="0" y="0"/>
              <a:ext cx="340156" cy="110766"/>
            </a:xfrm>
            <a:custGeom>
              <a:avLst/>
              <a:gdLst/>
              <a:ahLst/>
              <a:cxnLst/>
              <a:rect l="l" t="t" r="r" b="b"/>
              <a:pathLst>
                <a:path w="340156" h="110766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06" name="Google Shape;306;p19"/>
            <p:cNvSpPr txBox="1"/>
            <p:nvPr/>
          </p:nvSpPr>
          <p:spPr>
            <a:xfrm>
              <a:off x="0" y="-9525"/>
              <a:ext cx="34015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7" name="Google Shape;307;p19"/>
          <p:cNvGrpSpPr/>
          <p:nvPr/>
        </p:nvGrpSpPr>
        <p:grpSpPr>
          <a:xfrm>
            <a:off x="-42553" y="8367450"/>
            <a:ext cx="1071253" cy="332342"/>
            <a:chOff x="0" y="-9525"/>
            <a:chExt cx="354227" cy="109894"/>
          </a:xfrm>
        </p:grpSpPr>
        <p:sp>
          <p:nvSpPr>
            <p:cNvPr id="308" name="Google Shape;308;p19"/>
            <p:cNvSpPr/>
            <p:nvPr/>
          </p:nvSpPr>
          <p:spPr>
            <a:xfrm>
              <a:off x="0" y="0"/>
              <a:ext cx="354227" cy="100369"/>
            </a:xfrm>
            <a:custGeom>
              <a:avLst/>
              <a:gdLst/>
              <a:ahLst/>
              <a:cxnLst/>
              <a:rect l="l" t="t" r="r" b="b"/>
              <a:pathLst>
                <a:path w="354227" h="100369" extrusionOk="0">
                  <a:moveTo>
                    <a:pt x="0" y="0"/>
                  </a:moveTo>
                  <a:lnTo>
                    <a:pt x="354227" y="0"/>
                  </a:lnTo>
                  <a:lnTo>
                    <a:pt x="354227" y="100369"/>
                  </a:lnTo>
                  <a:lnTo>
                    <a:pt x="0" y="10036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09" name="Google Shape;309;p19"/>
            <p:cNvSpPr txBox="1"/>
            <p:nvPr/>
          </p:nvSpPr>
          <p:spPr>
            <a:xfrm>
              <a:off x="0" y="-9525"/>
              <a:ext cx="354227" cy="1098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0" name="Google Shape;310;p19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311" name="Google Shape;311;p19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12" name="Google Shape;312;p19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3" name="Google Shape;313;p19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314" name="Google Shape;314;p19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15" name="Google Shape;315;p19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6" name="Google Shape;316;p19"/>
          <p:cNvSpPr txBox="1"/>
          <p:nvPr/>
        </p:nvSpPr>
        <p:spPr>
          <a:xfrm>
            <a:off x="1363592" y="1695796"/>
            <a:ext cx="13277800" cy="8491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75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NPGD-UFF</a:t>
            </a:r>
            <a:endParaRPr sz="3200" b="1" i="0" u="none" strike="noStrike" cap="none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1755" marR="0" lvl="0" indent="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 distribuição da jornada dos participantes deve assegurar a preservação do atendimento presencial ao público interno e externo em todos os dias de funcionamento da Unidade na semana.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Institui o ciclo do PGD, com vigência máxima de doze meses, composto pelas seguintes fases (ações a serem realizadas no sistema):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224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Elaboração do Plano de Entregas da Unidade de Execução;</a:t>
            </a:r>
            <a:endParaRPr/>
          </a:p>
          <a:p>
            <a:pPr marL="16224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Elaboração e pactuação dos Planos de Trabalho dos Participantes;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22425" marR="0" lvl="1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Pactuação dos Termos de Ciência e Responsabilidade - TCR;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22425" marR="0" lvl="1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Execução e monitoramento dos Planos de Trabalho dos Participantes;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22425" marR="0" lvl="1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Avaliação dos Planos de Trabalho dos Participantes; e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22425" marR="0" lvl="1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Avaliação do Plano de Entregas da Unidade de Execução.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Prevê a abertura de processo no SEI, o qual contemplará o período de vigência de cada Plano de Desenvolvimento Institucional (PDI) da Universidade.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Somente há necessidade de abertura de Edital de Seleção em unidades que possuam modalidades e regimes diferentes de adesão.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921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None/>
            </a:pP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9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</p:sp>
      <p:sp>
        <p:nvSpPr>
          <p:cNvPr id="318" name="Google Shape;318;p19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0"/>
          <p:cNvSpPr txBox="1"/>
          <p:nvPr/>
        </p:nvSpPr>
        <p:spPr>
          <a:xfrm>
            <a:off x="1287541" y="503212"/>
            <a:ext cx="12613961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Principais diferenças entre o PG-UFF e o NPGD-UFF</a:t>
            </a:r>
            <a:endParaRPr sz="4400" b="1" i="0" u="none" strike="noStrike" cap="non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4" name="Google Shape;324;p20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325" name="Google Shape;325;p20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</p:sp>
        <p:sp>
          <p:nvSpPr>
            <p:cNvPr id="326" name="Google Shape;326;p20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7" name="Google Shape;327;p20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328" name="Google Shape;328;p20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</p:sp>
        <p:sp>
          <p:nvSpPr>
            <p:cNvPr id="329" name="Google Shape;329;p20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0" name="Google Shape;330;p20"/>
          <p:cNvGrpSpPr/>
          <p:nvPr/>
        </p:nvGrpSpPr>
        <p:grpSpPr>
          <a:xfrm>
            <a:off x="0" y="7594321"/>
            <a:ext cx="1028700" cy="363786"/>
            <a:chOff x="0" y="-9525"/>
            <a:chExt cx="340156" cy="120291"/>
          </a:xfrm>
        </p:grpSpPr>
        <p:sp>
          <p:nvSpPr>
            <p:cNvPr id="331" name="Google Shape;331;p20"/>
            <p:cNvSpPr/>
            <p:nvPr/>
          </p:nvSpPr>
          <p:spPr>
            <a:xfrm>
              <a:off x="0" y="0"/>
              <a:ext cx="340156" cy="110766"/>
            </a:xfrm>
            <a:custGeom>
              <a:avLst/>
              <a:gdLst/>
              <a:ahLst/>
              <a:cxnLst/>
              <a:rect l="l" t="t" r="r" b="b"/>
              <a:pathLst>
                <a:path w="340156" h="110766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32" name="Google Shape;332;p20"/>
            <p:cNvSpPr txBox="1"/>
            <p:nvPr/>
          </p:nvSpPr>
          <p:spPr>
            <a:xfrm>
              <a:off x="0" y="-9525"/>
              <a:ext cx="34015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3" name="Google Shape;333;p20"/>
          <p:cNvGrpSpPr/>
          <p:nvPr/>
        </p:nvGrpSpPr>
        <p:grpSpPr>
          <a:xfrm>
            <a:off x="-42553" y="8367450"/>
            <a:ext cx="1071253" cy="332342"/>
            <a:chOff x="0" y="-9525"/>
            <a:chExt cx="354227" cy="109894"/>
          </a:xfrm>
        </p:grpSpPr>
        <p:sp>
          <p:nvSpPr>
            <p:cNvPr id="334" name="Google Shape;334;p20"/>
            <p:cNvSpPr/>
            <p:nvPr/>
          </p:nvSpPr>
          <p:spPr>
            <a:xfrm>
              <a:off x="0" y="0"/>
              <a:ext cx="354227" cy="100369"/>
            </a:xfrm>
            <a:custGeom>
              <a:avLst/>
              <a:gdLst/>
              <a:ahLst/>
              <a:cxnLst/>
              <a:rect l="l" t="t" r="r" b="b"/>
              <a:pathLst>
                <a:path w="354227" h="100369" extrusionOk="0">
                  <a:moveTo>
                    <a:pt x="0" y="0"/>
                  </a:moveTo>
                  <a:lnTo>
                    <a:pt x="354227" y="0"/>
                  </a:lnTo>
                  <a:lnTo>
                    <a:pt x="354227" y="100369"/>
                  </a:lnTo>
                  <a:lnTo>
                    <a:pt x="0" y="10036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35" name="Google Shape;335;p20"/>
            <p:cNvSpPr txBox="1"/>
            <p:nvPr/>
          </p:nvSpPr>
          <p:spPr>
            <a:xfrm>
              <a:off x="0" y="-9525"/>
              <a:ext cx="354227" cy="1098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6" name="Google Shape;336;p20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337" name="Google Shape;337;p20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38" name="Google Shape;338;p20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9" name="Google Shape;339;p20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340" name="Google Shape;340;p20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41" name="Google Shape;341;p20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2" name="Google Shape;342;p20"/>
          <p:cNvSpPr txBox="1"/>
          <p:nvPr/>
        </p:nvSpPr>
        <p:spPr>
          <a:xfrm>
            <a:off x="1363592" y="1695796"/>
            <a:ext cx="13277800" cy="8491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75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NPGD-UFF</a:t>
            </a:r>
            <a:endParaRPr sz="3200" b="1" i="0" u="none" strike="noStrike" cap="none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1755" marR="0" lvl="0" indent="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Prevê critérios para desligamento do participante e inclui a Política de Consequências, nos moldes da Instrução Normativa Conjunta SEGES-SGPRT/MGI nº 052, de 21/12/2023.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No caso de Plano de Trabalho avaliado como inadequado por execução abaixo do esperado, dispõe sobre registro pela chefia imediata no Termo de Ciência e Responsabilidade - TCR das ações de melhoria a serem observadas pelo participante, bem como indicação de outras possíveis providências.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No caso de Plano de Trabalho avaliado como inadequado por inexecução parcial ou não executado, prevê que no Plano de Trabalho do período subsequente deverá ser definida a  compensação da carga horária correspondente.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Inclui a possibilidade de apuração de abandono de cargo no caso de o participante não ter registrado as atividades pactuadas no sistema injustificadamente, e não ter efetivado contato com a chefia imediata, pelos meios formais previstos, ao longo da execução do Plano de Trabalho, por duas vezes consecutivas.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Registro e acompanhamento do NPGD-UFF - Sistema Petvs.</a:t>
            </a:r>
            <a:endParaRPr/>
          </a:p>
          <a:p>
            <a:pPr marL="457200" marR="0" lvl="0" indent="-2921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None/>
            </a:pP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921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None/>
            </a:pP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0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</p:sp>
      <p:sp>
        <p:nvSpPr>
          <p:cNvPr id="344" name="Google Shape;344;p20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1"/>
          <p:cNvSpPr txBox="1"/>
          <p:nvPr/>
        </p:nvSpPr>
        <p:spPr>
          <a:xfrm>
            <a:off x="1287541" y="468706"/>
            <a:ext cx="12613961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Adesão ao NPGD - UFF</a:t>
            </a:r>
            <a:endParaRPr sz="4400" b="1" i="0" u="none" strike="noStrike" cap="non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0" name="Google Shape;350;p21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351" name="Google Shape;351;p21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</p:sp>
        <p:sp>
          <p:nvSpPr>
            <p:cNvPr id="352" name="Google Shape;352;p21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3" name="Google Shape;353;p21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354" name="Google Shape;354;p21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</p:sp>
        <p:sp>
          <p:nvSpPr>
            <p:cNvPr id="355" name="Google Shape;355;p21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6" name="Google Shape;356;p21"/>
          <p:cNvGrpSpPr/>
          <p:nvPr/>
        </p:nvGrpSpPr>
        <p:grpSpPr>
          <a:xfrm>
            <a:off x="0" y="7594321"/>
            <a:ext cx="1028700" cy="363786"/>
            <a:chOff x="0" y="-9525"/>
            <a:chExt cx="340156" cy="120291"/>
          </a:xfrm>
        </p:grpSpPr>
        <p:sp>
          <p:nvSpPr>
            <p:cNvPr id="357" name="Google Shape;357;p21"/>
            <p:cNvSpPr/>
            <p:nvPr/>
          </p:nvSpPr>
          <p:spPr>
            <a:xfrm>
              <a:off x="0" y="0"/>
              <a:ext cx="340156" cy="110766"/>
            </a:xfrm>
            <a:custGeom>
              <a:avLst/>
              <a:gdLst/>
              <a:ahLst/>
              <a:cxnLst/>
              <a:rect l="l" t="t" r="r" b="b"/>
              <a:pathLst>
                <a:path w="340156" h="110766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58" name="Google Shape;358;p21"/>
            <p:cNvSpPr txBox="1"/>
            <p:nvPr/>
          </p:nvSpPr>
          <p:spPr>
            <a:xfrm>
              <a:off x="0" y="-9525"/>
              <a:ext cx="34015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9" name="Google Shape;359;p21"/>
          <p:cNvGrpSpPr/>
          <p:nvPr/>
        </p:nvGrpSpPr>
        <p:grpSpPr>
          <a:xfrm>
            <a:off x="-42553" y="8367450"/>
            <a:ext cx="1071253" cy="332342"/>
            <a:chOff x="0" y="-9525"/>
            <a:chExt cx="354227" cy="109894"/>
          </a:xfrm>
        </p:grpSpPr>
        <p:sp>
          <p:nvSpPr>
            <p:cNvPr id="360" name="Google Shape;360;p21"/>
            <p:cNvSpPr/>
            <p:nvPr/>
          </p:nvSpPr>
          <p:spPr>
            <a:xfrm>
              <a:off x="0" y="0"/>
              <a:ext cx="354227" cy="100369"/>
            </a:xfrm>
            <a:custGeom>
              <a:avLst/>
              <a:gdLst/>
              <a:ahLst/>
              <a:cxnLst/>
              <a:rect l="l" t="t" r="r" b="b"/>
              <a:pathLst>
                <a:path w="354227" h="100369" extrusionOk="0">
                  <a:moveTo>
                    <a:pt x="0" y="0"/>
                  </a:moveTo>
                  <a:lnTo>
                    <a:pt x="354227" y="0"/>
                  </a:lnTo>
                  <a:lnTo>
                    <a:pt x="354227" y="100369"/>
                  </a:lnTo>
                  <a:lnTo>
                    <a:pt x="0" y="10036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61" name="Google Shape;361;p21"/>
            <p:cNvSpPr txBox="1"/>
            <p:nvPr/>
          </p:nvSpPr>
          <p:spPr>
            <a:xfrm>
              <a:off x="0" y="-9525"/>
              <a:ext cx="354227" cy="1098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2" name="Google Shape;362;p21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363" name="Google Shape;363;p21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64" name="Google Shape;364;p21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5" name="Google Shape;365;p21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366" name="Google Shape;366;p21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67" name="Google Shape;367;p21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8" name="Google Shape;368;p21"/>
          <p:cNvSpPr txBox="1"/>
          <p:nvPr/>
        </p:nvSpPr>
        <p:spPr>
          <a:xfrm>
            <a:off x="1028700" y="1138688"/>
            <a:ext cx="13277800" cy="917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755" marR="0" lvl="0" indent="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Qualquer agente público, incurso nas categorias a seguir discriminadas, pode participar do NPGD-UFF, devendo haver Edital de Seleção, cujo modelo encontra-se disponibilizados na página no NPGD-UFF, tão somente em Unidades de Execução que possuam modalidades e regimes diferentes de adesão.</a:t>
            </a:r>
            <a:endParaRPr/>
          </a:p>
          <a:p>
            <a:pPr marL="1165225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 - servidores técnico-administrativos ocupantes de cargo efetivo;</a:t>
            </a:r>
            <a:endParaRPr/>
          </a:p>
          <a:p>
            <a:pPr marL="1165225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II - servidores técnico-administrativos ocupantes de cargo em comissão; e</a:t>
            </a:r>
            <a:endParaRPr/>
          </a:p>
          <a:p>
            <a:pPr marL="1165225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III - empregados públicos em exercício nesta Universidade.</a:t>
            </a:r>
            <a:endParaRPr/>
          </a:p>
          <a:p>
            <a:pPr marL="16224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Destaca-se que a participação no NPGD-UFF, independentemente da modalidade, considerará as atribuições do cargo e respeitará a jornada de trabalho do participante.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Para selecionar o participante, a chefia da Unidade de Execução deverá observar a natureza do trabalho e as competências dos interessados.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Os servidores públicos efetivos, durante o primeiro ano do estágio probatório, não poderão ser selecionados para a modalidade teletrabalho, tanto em regime de execução integral quanto em regime de execução parcial.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Qualquer agente público movimentado de outro órgão ou entidade para esta Universidade só poderá ser selecionado para a modalidade de teletrabalho seis meses após o início do exercício, independentemente da modalidade em que se encontrava antes da movimentação.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921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None/>
            </a:pP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921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None/>
            </a:pP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1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</p:sp>
      <p:sp>
        <p:nvSpPr>
          <p:cNvPr id="370" name="Google Shape;370;p21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2"/>
          <p:cNvSpPr txBox="1"/>
          <p:nvPr/>
        </p:nvSpPr>
        <p:spPr>
          <a:xfrm>
            <a:off x="1287541" y="468706"/>
            <a:ext cx="12613961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Adesão ao NPGD - UFF</a:t>
            </a:r>
            <a:endParaRPr sz="4400" b="1" i="0" u="none" strike="noStrike" cap="non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6" name="Google Shape;376;p22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377" name="Google Shape;377;p22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</p:sp>
        <p:sp>
          <p:nvSpPr>
            <p:cNvPr id="378" name="Google Shape;378;p22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9" name="Google Shape;379;p22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380" name="Google Shape;380;p22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</p:sp>
        <p:sp>
          <p:nvSpPr>
            <p:cNvPr id="381" name="Google Shape;381;p22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2" name="Google Shape;382;p22"/>
          <p:cNvGrpSpPr/>
          <p:nvPr/>
        </p:nvGrpSpPr>
        <p:grpSpPr>
          <a:xfrm>
            <a:off x="0" y="7594321"/>
            <a:ext cx="1028700" cy="363786"/>
            <a:chOff x="0" y="-9525"/>
            <a:chExt cx="340156" cy="120291"/>
          </a:xfrm>
        </p:grpSpPr>
        <p:sp>
          <p:nvSpPr>
            <p:cNvPr id="383" name="Google Shape;383;p22"/>
            <p:cNvSpPr/>
            <p:nvPr/>
          </p:nvSpPr>
          <p:spPr>
            <a:xfrm>
              <a:off x="0" y="0"/>
              <a:ext cx="340156" cy="110766"/>
            </a:xfrm>
            <a:custGeom>
              <a:avLst/>
              <a:gdLst/>
              <a:ahLst/>
              <a:cxnLst/>
              <a:rect l="l" t="t" r="r" b="b"/>
              <a:pathLst>
                <a:path w="340156" h="110766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84" name="Google Shape;384;p22"/>
            <p:cNvSpPr txBox="1"/>
            <p:nvPr/>
          </p:nvSpPr>
          <p:spPr>
            <a:xfrm>
              <a:off x="0" y="-9525"/>
              <a:ext cx="34015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5" name="Google Shape;385;p22"/>
          <p:cNvGrpSpPr/>
          <p:nvPr/>
        </p:nvGrpSpPr>
        <p:grpSpPr>
          <a:xfrm>
            <a:off x="-42553" y="8367450"/>
            <a:ext cx="1071253" cy="332342"/>
            <a:chOff x="0" y="-9525"/>
            <a:chExt cx="354227" cy="109894"/>
          </a:xfrm>
        </p:grpSpPr>
        <p:sp>
          <p:nvSpPr>
            <p:cNvPr id="386" name="Google Shape;386;p22"/>
            <p:cNvSpPr/>
            <p:nvPr/>
          </p:nvSpPr>
          <p:spPr>
            <a:xfrm>
              <a:off x="0" y="0"/>
              <a:ext cx="354227" cy="100369"/>
            </a:xfrm>
            <a:custGeom>
              <a:avLst/>
              <a:gdLst/>
              <a:ahLst/>
              <a:cxnLst/>
              <a:rect l="l" t="t" r="r" b="b"/>
              <a:pathLst>
                <a:path w="354227" h="100369" extrusionOk="0">
                  <a:moveTo>
                    <a:pt x="0" y="0"/>
                  </a:moveTo>
                  <a:lnTo>
                    <a:pt x="354227" y="0"/>
                  </a:lnTo>
                  <a:lnTo>
                    <a:pt x="354227" y="100369"/>
                  </a:lnTo>
                  <a:lnTo>
                    <a:pt x="0" y="10036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87" name="Google Shape;387;p22"/>
            <p:cNvSpPr txBox="1"/>
            <p:nvPr/>
          </p:nvSpPr>
          <p:spPr>
            <a:xfrm>
              <a:off x="0" y="-9525"/>
              <a:ext cx="354227" cy="1098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8" name="Google Shape;388;p22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389" name="Google Shape;389;p22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90" name="Google Shape;390;p22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1" name="Google Shape;391;p22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392" name="Google Shape;392;p22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93" name="Google Shape;393;p22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4" name="Google Shape;394;p22"/>
          <p:cNvSpPr txBox="1"/>
          <p:nvPr/>
        </p:nvSpPr>
        <p:spPr>
          <a:xfrm>
            <a:off x="1028700" y="1281236"/>
            <a:ext cx="13277800" cy="8905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755" marR="0" lvl="0" indent="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É indicado que participante apresente como pontos fortes as seguintes habilidades, as quais favorecerão o desempenho das atividades laborativas:</a:t>
            </a:r>
            <a:endParaRPr/>
          </a:p>
          <a:p>
            <a:pPr marL="1431925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 - capacidade de organização e autodisciplina;</a:t>
            </a:r>
            <a:endParaRPr/>
          </a:p>
          <a:p>
            <a:pPr marL="1431925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II - capacidade de cumprimento de prazos e metas;</a:t>
            </a:r>
            <a:endParaRPr/>
          </a:p>
          <a:p>
            <a:pPr marL="1431925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III - capacidade de interação com a equipe;</a:t>
            </a:r>
            <a:endParaRPr/>
          </a:p>
          <a:p>
            <a:pPr marL="1431925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IV - proatividade na resolução de problemas;</a:t>
            </a:r>
            <a:endParaRPr/>
          </a:p>
          <a:p>
            <a:pPr marL="1431925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V - capacidade para utilização de tecnologias; e</a:t>
            </a:r>
            <a:endParaRPr/>
          </a:p>
          <a:p>
            <a:pPr marL="1431925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VI - orientação para resultados.</a:t>
            </a:r>
            <a:endParaRPr/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 chefia da Unidade de Execução deverá publicar no Boletim de Serviço da Universidade listagem, conforme modelos disponibilizados na página no NPGD-UFF, contendo todos os participantes do NPGD-UFF de sua Unidade, independente de terem participado de Edital de Seleção, informando nome, matrícula SIAPE, cargo, UORG de lotação, modalidade e regime de execução.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224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Em caso de alteração de participante ou de modalidade do NPGD-UFF da Unidade de Execução, deverá ser publicada nova listagem com os ajustes necessários.</a:t>
            </a:r>
            <a:endParaRPr/>
          </a:p>
        </p:txBody>
      </p:sp>
      <p:sp>
        <p:nvSpPr>
          <p:cNvPr id="395" name="Google Shape;395;p22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</p:sp>
      <p:sp>
        <p:nvSpPr>
          <p:cNvPr id="396" name="Google Shape;396;p22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3"/>
          <p:cNvSpPr txBox="1"/>
          <p:nvPr/>
        </p:nvSpPr>
        <p:spPr>
          <a:xfrm>
            <a:off x="1287541" y="468706"/>
            <a:ext cx="12613961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Adesão ao NPGD - UFF</a:t>
            </a:r>
            <a:endParaRPr sz="4400" b="1" i="0" u="none" strike="noStrike" cap="non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2" name="Google Shape;402;p23"/>
          <p:cNvGrpSpPr/>
          <p:nvPr/>
        </p:nvGrpSpPr>
        <p:grpSpPr>
          <a:xfrm rot="10800000">
            <a:off x="15207191" y="0"/>
            <a:ext cx="3080809" cy="10318300"/>
            <a:chOff x="0" y="-9525"/>
            <a:chExt cx="937538" cy="3140019"/>
          </a:xfrm>
        </p:grpSpPr>
        <p:sp>
          <p:nvSpPr>
            <p:cNvPr id="403" name="Google Shape;403;p23"/>
            <p:cNvSpPr/>
            <p:nvPr/>
          </p:nvSpPr>
          <p:spPr>
            <a:xfrm>
              <a:off x="0" y="0"/>
              <a:ext cx="937538" cy="3130494"/>
            </a:xfrm>
            <a:custGeom>
              <a:avLst/>
              <a:gdLst/>
              <a:ahLst/>
              <a:cxnLst/>
              <a:rect l="l" t="t" r="r" b="b"/>
              <a:pathLst>
                <a:path w="937538" h="3130494" extrusionOk="0">
                  <a:moveTo>
                    <a:pt x="0" y="0"/>
                  </a:moveTo>
                  <a:lnTo>
                    <a:pt x="937538" y="0"/>
                  </a:lnTo>
                  <a:lnTo>
                    <a:pt x="937538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</p:sp>
        <p:sp>
          <p:nvSpPr>
            <p:cNvPr id="404" name="Google Shape;404;p23"/>
            <p:cNvSpPr txBox="1"/>
            <p:nvPr/>
          </p:nvSpPr>
          <p:spPr>
            <a:xfrm>
              <a:off x="0" y="-9525"/>
              <a:ext cx="937538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5" name="Google Shape;405;p23"/>
          <p:cNvGrpSpPr/>
          <p:nvPr/>
        </p:nvGrpSpPr>
        <p:grpSpPr>
          <a:xfrm rot="10800000">
            <a:off x="16447983" y="0"/>
            <a:ext cx="1814401" cy="10318300"/>
            <a:chOff x="0" y="-9525"/>
            <a:chExt cx="552151" cy="3140019"/>
          </a:xfrm>
        </p:grpSpPr>
        <p:sp>
          <p:nvSpPr>
            <p:cNvPr id="406" name="Google Shape;406;p23"/>
            <p:cNvSpPr/>
            <p:nvPr/>
          </p:nvSpPr>
          <p:spPr>
            <a:xfrm>
              <a:off x="0" y="0"/>
              <a:ext cx="552151" cy="3130494"/>
            </a:xfrm>
            <a:custGeom>
              <a:avLst/>
              <a:gdLst/>
              <a:ahLst/>
              <a:cxnLst/>
              <a:rect l="l" t="t" r="r" b="b"/>
              <a:pathLst>
                <a:path w="552151" h="3130494" extrusionOk="0">
                  <a:moveTo>
                    <a:pt x="0" y="0"/>
                  </a:moveTo>
                  <a:lnTo>
                    <a:pt x="552151" y="0"/>
                  </a:lnTo>
                  <a:lnTo>
                    <a:pt x="552151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</p:sp>
        <p:sp>
          <p:nvSpPr>
            <p:cNvPr id="407" name="Google Shape;407;p23"/>
            <p:cNvSpPr txBox="1"/>
            <p:nvPr/>
          </p:nvSpPr>
          <p:spPr>
            <a:xfrm>
              <a:off x="0" y="-9525"/>
              <a:ext cx="552151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8" name="Google Shape;408;p23"/>
          <p:cNvGrpSpPr/>
          <p:nvPr/>
        </p:nvGrpSpPr>
        <p:grpSpPr>
          <a:xfrm>
            <a:off x="0" y="7594321"/>
            <a:ext cx="1028700" cy="363786"/>
            <a:chOff x="0" y="-9525"/>
            <a:chExt cx="340156" cy="120291"/>
          </a:xfrm>
        </p:grpSpPr>
        <p:sp>
          <p:nvSpPr>
            <p:cNvPr id="409" name="Google Shape;409;p23"/>
            <p:cNvSpPr/>
            <p:nvPr/>
          </p:nvSpPr>
          <p:spPr>
            <a:xfrm>
              <a:off x="0" y="0"/>
              <a:ext cx="340156" cy="110766"/>
            </a:xfrm>
            <a:custGeom>
              <a:avLst/>
              <a:gdLst/>
              <a:ahLst/>
              <a:cxnLst/>
              <a:rect l="l" t="t" r="r" b="b"/>
              <a:pathLst>
                <a:path w="340156" h="110766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410" name="Google Shape;410;p23"/>
            <p:cNvSpPr txBox="1"/>
            <p:nvPr/>
          </p:nvSpPr>
          <p:spPr>
            <a:xfrm>
              <a:off x="0" y="-9525"/>
              <a:ext cx="34015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1" name="Google Shape;411;p23"/>
          <p:cNvGrpSpPr/>
          <p:nvPr/>
        </p:nvGrpSpPr>
        <p:grpSpPr>
          <a:xfrm>
            <a:off x="-42553" y="8367450"/>
            <a:ext cx="1071253" cy="332342"/>
            <a:chOff x="0" y="-9525"/>
            <a:chExt cx="354227" cy="109894"/>
          </a:xfrm>
        </p:grpSpPr>
        <p:sp>
          <p:nvSpPr>
            <p:cNvPr id="412" name="Google Shape;412;p23"/>
            <p:cNvSpPr/>
            <p:nvPr/>
          </p:nvSpPr>
          <p:spPr>
            <a:xfrm>
              <a:off x="0" y="0"/>
              <a:ext cx="354227" cy="100369"/>
            </a:xfrm>
            <a:custGeom>
              <a:avLst/>
              <a:gdLst/>
              <a:ahLst/>
              <a:cxnLst/>
              <a:rect l="l" t="t" r="r" b="b"/>
              <a:pathLst>
                <a:path w="354227" h="100369" extrusionOk="0">
                  <a:moveTo>
                    <a:pt x="0" y="0"/>
                  </a:moveTo>
                  <a:lnTo>
                    <a:pt x="354227" y="0"/>
                  </a:lnTo>
                  <a:lnTo>
                    <a:pt x="354227" y="100369"/>
                  </a:lnTo>
                  <a:lnTo>
                    <a:pt x="0" y="10036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413" name="Google Shape;413;p23"/>
            <p:cNvSpPr txBox="1"/>
            <p:nvPr/>
          </p:nvSpPr>
          <p:spPr>
            <a:xfrm>
              <a:off x="0" y="-9525"/>
              <a:ext cx="354227" cy="1098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4" name="Google Shape;414;p23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415" name="Google Shape;415;p23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416" name="Google Shape;416;p23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7" name="Google Shape;417;p23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418" name="Google Shape;418;p23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419" name="Google Shape;419;p23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0" name="Google Shape;420;p23"/>
          <p:cNvSpPr txBox="1"/>
          <p:nvPr/>
        </p:nvSpPr>
        <p:spPr>
          <a:xfrm>
            <a:off x="1028700" y="1281236"/>
            <a:ext cx="13277800" cy="8905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1755" marR="0" lvl="0" indent="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Deverá ser aberto pela chefia de cada Unidade de Execução processo de adesão ao NPGD-UFF de sua Unidade no SEI, o qual contemplará o período de vigência de cada Plano de Desenvolvimento Institucional (PDI) da Universidade, contendo no mínimo, ao longo de sua vigência: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4319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Formulário de Requerimento de abertura do processo no SEI;</a:t>
            </a:r>
            <a:endParaRPr/>
          </a:p>
          <a:p>
            <a:pPr marL="14319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Ata da Reunião de Colegiado aprovando a participação da Unidade no NPGD-UFF, no caso das unidades acadêmicas;</a:t>
            </a:r>
            <a:endParaRPr/>
          </a:p>
          <a:p>
            <a:pPr marL="14319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Listagem, publicada em BS, contendo os participantes do NPGD-UFF de sua Unidade, independente de terem participado de Edital de Seleção, informando nome, matrícula SIAPE, cargo, UORG de lotação, modalidade e regime de execução;</a:t>
            </a:r>
            <a:endParaRPr sz="26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4319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Formulário contendo a relação dos participantes selecionados no sistema informatizado utilizado para o NPGD-UFF;</a:t>
            </a:r>
            <a:endParaRPr/>
          </a:p>
          <a:p>
            <a:pPr marL="14319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Termos de Ciência e Responsabilidade (TCR) dos participantes;</a:t>
            </a:r>
            <a:endParaRPr/>
          </a:p>
          <a:p>
            <a:pPr marL="14319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Documentação comprobatória de desligamento de participante;</a:t>
            </a:r>
            <a:endParaRPr/>
          </a:p>
          <a:p>
            <a:pPr marL="14319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Edital de Seleção, se houver;</a:t>
            </a:r>
            <a:endParaRPr/>
          </a:p>
          <a:p>
            <a:pPr marL="1431925" marR="0" lvl="0" indent="-4572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▪"/>
            </a:pPr>
            <a:r>
              <a:rPr lang="pt-BR" sz="2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Relatório dos resultados do NPGD-UFF da Unidade ao final do período de vigência de cada PDI.</a:t>
            </a:r>
            <a:endParaRPr/>
          </a:p>
        </p:txBody>
      </p:sp>
      <p:sp>
        <p:nvSpPr>
          <p:cNvPr id="421" name="Google Shape;421;p23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92664"/>
            </a:stretch>
          </a:blipFill>
          <a:ln>
            <a:noFill/>
          </a:ln>
        </p:spPr>
      </p:sp>
      <p:sp>
        <p:nvSpPr>
          <p:cNvPr id="422" name="Google Shape;422;p23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5" name="Google Shape;835;p39"/>
          <p:cNvGrpSpPr/>
          <p:nvPr/>
        </p:nvGrpSpPr>
        <p:grpSpPr>
          <a:xfrm rot="10800000">
            <a:off x="15177087" y="0"/>
            <a:ext cx="3110913" cy="10318300"/>
            <a:chOff x="0" y="-9525"/>
            <a:chExt cx="946699" cy="3140019"/>
          </a:xfrm>
        </p:grpSpPr>
        <p:sp>
          <p:nvSpPr>
            <p:cNvPr id="836" name="Google Shape;836;p39"/>
            <p:cNvSpPr/>
            <p:nvPr/>
          </p:nvSpPr>
          <p:spPr>
            <a:xfrm>
              <a:off x="0" y="0"/>
              <a:ext cx="946699" cy="3130494"/>
            </a:xfrm>
            <a:custGeom>
              <a:avLst/>
              <a:gdLst/>
              <a:ahLst/>
              <a:cxnLst/>
              <a:rect l="l" t="t" r="r" b="b"/>
              <a:pathLst>
                <a:path w="946699" h="3130494" extrusionOk="0">
                  <a:moveTo>
                    <a:pt x="0" y="0"/>
                  </a:moveTo>
                  <a:lnTo>
                    <a:pt x="946699" y="0"/>
                  </a:lnTo>
                  <a:lnTo>
                    <a:pt x="946699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>
                <a:alpha val="6941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39"/>
            <p:cNvSpPr txBox="1"/>
            <p:nvPr/>
          </p:nvSpPr>
          <p:spPr>
            <a:xfrm>
              <a:off x="0" y="-9525"/>
              <a:ext cx="946699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8" name="Google Shape;838;p39"/>
          <p:cNvGrpSpPr/>
          <p:nvPr/>
        </p:nvGrpSpPr>
        <p:grpSpPr>
          <a:xfrm rot="10800000">
            <a:off x="16447983" y="0"/>
            <a:ext cx="1840017" cy="10318300"/>
            <a:chOff x="0" y="-9525"/>
            <a:chExt cx="559946" cy="3140019"/>
          </a:xfrm>
        </p:grpSpPr>
        <p:sp>
          <p:nvSpPr>
            <p:cNvPr id="839" name="Google Shape;839;p39"/>
            <p:cNvSpPr/>
            <p:nvPr/>
          </p:nvSpPr>
          <p:spPr>
            <a:xfrm>
              <a:off x="0" y="0"/>
              <a:ext cx="559946" cy="3130494"/>
            </a:xfrm>
            <a:custGeom>
              <a:avLst/>
              <a:gdLst/>
              <a:ahLst/>
              <a:cxnLst/>
              <a:rect l="l" t="t" r="r" b="b"/>
              <a:pathLst>
                <a:path w="559946" h="3130494" extrusionOk="0">
                  <a:moveTo>
                    <a:pt x="0" y="0"/>
                  </a:moveTo>
                  <a:lnTo>
                    <a:pt x="559946" y="0"/>
                  </a:lnTo>
                  <a:lnTo>
                    <a:pt x="559946" y="3130494"/>
                  </a:lnTo>
                  <a:lnTo>
                    <a:pt x="0" y="3130494"/>
                  </a:lnTo>
                  <a:close/>
                </a:path>
              </a:pathLst>
            </a:custGeom>
            <a:solidFill>
              <a:srgbClr val="2257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39"/>
            <p:cNvSpPr txBox="1"/>
            <p:nvPr/>
          </p:nvSpPr>
          <p:spPr>
            <a:xfrm>
              <a:off x="0" y="-9525"/>
              <a:ext cx="559946" cy="3140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1" name="Google Shape;841;p39"/>
          <p:cNvSpPr txBox="1"/>
          <p:nvPr/>
        </p:nvSpPr>
        <p:spPr>
          <a:xfrm>
            <a:off x="1328717" y="2192343"/>
            <a:ext cx="12504807" cy="6036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Noto Sans Symbols"/>
              <a:buChar char="▪"/>
            </a:pPr>
            <a:r>
              <a:rPr lang="pt-BR"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Portal PGD - </a:t>
            </a:r>
            <a:r>
              <a:rPr lang="pt-BR" sz="2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https://www.gov.br/servidor/pt-br/assuntos/programa-de-gestao</a:t>
            </a:r>
            <a:endParaRPr sz="2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Noto Sans Symbols"/>
              <a:buChar char="▪"/>
            </a:pPr>
            <a:r>
              <a:rPr lang="pt-BR"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Manuais de uso do PGD Petrvs - </a:t>
            </a:r>
            <a:r>
              <a:rPr lang="pt-BR" sz="2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https://www.gov.br/servidor/pt-br/assuntos/programa-de-gestao/pgd-petrvs</a:t>
            </a:r>
            <a:endParaRPr sz="2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Noto Sans Symbols"/>
              <a:buChar char="▪"/>
            </a:pPr>
            <a:r>
              <a:rPr lang="pt-BR"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Guias Prático PGD - </a:t>
            </a:r>
            <a:r>
              <a:rPr lang="pt-BR" sz="2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https://www.gov.br/servidor/pt-br/assuntos/programa-de-gestao/nova-in-2023/guia-pgd</a:t>
            </a:r>
            <a:endParaRPr sz="2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Noto Sans Symbols"/>
              <a:buChar char="▪"/>
            </a:pPr>
            <a:r>
              <a:rPr lang="pt-BR"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Playlist sobre PGD - </a:t>
            </a:r>
            <a:r>
              <a:rPr lang="pt-BR" sz="2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https://www.youtube.com/playlist?list=PLyamWeGB05wdZSQap1KWrpMdriHU-nwn_</a:t>
            </a:r>
            <a:endParaRPr sz="2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Noto Sans Symbols"/>
              <a:buChar char="▪"/>
            </a:pPr>
            <a:r>
              <a:rPr lang="pt-BR"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Boas práticas de gestão - </a:t>
            </a:r>
            <a:r>
              <a:rPr lang="pt-BR" sz="2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https://www.gov.br/servidor/pt-br/assuntos/programa-de-gestao/boas-praticas-de-gestao-2/boas-praticas-de-gestao</a:t>
            </a:r>
            <a:endParaRPr sz="2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Noto Sans Symbols"/>
              <a:buChar char="▪"/>
            </a:pPr>
            <a:r>
              <a:rPr lang="pt-BR"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Teletrabalho no setor Público - </a:t>
            </a:r>
            <a:r>
              <a:rPr lang="pt-BR" sz="2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https://www.gov.br/servidor/pt-br/assuntos/laboragov/curadoria-tematica/o-admiravel-mundo-do-teletrabalho-no-setor-publico</a:t>
            </a:r>
            <a:endParaRPr sz="2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39"/>
          <p:cNvSpPr/>
          <p:nvPr/>
        </p:nvSpPr>
        <p:spPr>
          <a:xfrm>
            <a:off x="16782875" y="8961339"/>
            <a:ext cx="1168862" cy="593922"/>
          </a:xfrm>
          <a:custGeom>
            <a:avLst/>
            <a:gdLst/>
            <a:ahLst/>
            <a:cxnLst/>
            <a:rect l="l" t="t" r="r" b="b"/>
            <a:pathLst>
              <a:path w="1168862" h="593922" extrusionOk="0">
                <a:moveTo>
                  <a:pt x="0" y="0"/>
                </a:moveTo>
                <a:lnTo>
                  <a:pt x="1168862" y="0"/>
                </a:lnTo>
                <a:lnTo>
                  <a:pt x="1168862" y="593922"/>
                </a:lnTo>
                <a:lnTo>
                  <a:pt x="0" y="593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r="-59266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39"/>
          <p:cNvSpPr/>
          <p:nvPr/>
        </p:nvSpPr>
        <p:spPr>
          <a:xfrm>
            <a:off x="15565214" y="9713700"/>
            <a:ext cx="2435322" cy="473229"/>
          </a:xfrm>
          <a:custGeom>
            <a:avLst/>
            <a:gdLst/>
            <a:ahLst/>
            <a:cxnLst/>
            <a:rect l="l" t="t" r="r" b="b"/>
            <a:pathLst>
              <a:path w="2435322" h="473229" extrusionOk="0">
                <a:moveTo>
                  <a:pt x="0" y="0"/>
                </a:moveTo>
                <a:lnTo>
                  <a:pt x="2435322" y="0"/>
                </a:lnTo>
                <a:lnTo>
                  <a:pt x="2435322" y="473229"/>
                </a:lnTo>
                <a:lnTo>
                  <a:pt x="0" y="473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l="-149756" t="-367000" r="-139424" b="-53420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4" name="Google Shape;844;p39"/>
          <p:cNvGrpSpPr/>
          <p:nvPr/>
        </p:nvGrpSpPr>
        <p:grpSpPr>
          <a:xfrm rot="10800000">
            <a:off x="0" y="554358"/>
            <a:ext cx="12750119" cy="1183184"/>
            <a:chOff x="0" y="-9525"/>
            <a:chExt cx="3880059" cy="360061"/>
          </a:xfrm>
        </p:grpSpPr>
        <p:sp>
          <p:nvSpPr>
            <p:cNvPr id="845" name="Google Shape;845;p39"/>
            <p:cNvSpPr/>
            <p:nvPr/>
          </p:nvSpPr>
          <p:spPr>
            <a:xfrm>
              <a:off x="0" y="0"/>
              <a:ext cx="3880059" cy="350536"/>
            </a:xfrm>
            <a:custGeom>
              <a:avLst/>
              <a:gdLst/>
              <a:ahLst/>
              <a:cxnLst/>
              <a:rect l="l" t="t" r="r" b="b"/>
              <a:pathLst>
                <a:path w="3880059" h="350536" extrusionOk="0">
                  <a:moveTo>
                    <a:pt x="0" y="0"/>
                  </a:moveTo>
                  <a:lnTo>
                    <a:pt x="3880059" y="0"/>
                  </a:lnTo>
                  <a:lnTo>
                    <a:pt x="3880059" y="350536"/>
                  </a:lnTo>
                  <a:lnTo>
                    <a:pt x="0" y="35053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39"/>
            <p:cNvSpPr txBox="1"/>
            <p:nvPr/>
          </p:nvSpPr>
          <p:spPr>
            <a:xfrm>
              <a:off x="0" y="-9525"/>
              <a:ext cx="3880059" cy="3600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7" name="Google Shape;847;p39"/>
          <p:cNvSpPr txBox="1"/>
          <p:nvPr/>
        </p:nvSpPr>
        <p:spPr>
          <a:xfrm>
            <a:off x="1519580" y="419100"/>
            <a:ext cx="11338291" cy="1091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227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Links importantes</a:t>
            </a:r>
            <a:endParaRPr sz="44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8" name="Google Shape;848;p39"/>
          <p:cNvGrpSpPr/>
          <p:nvPr/>
        </p:nvGrpSpPr>
        <p:grpSpPr>
          <a:xfrm>
            <a:off x="0" y="9137713"/>
            <a:ext cx="1028700" cy="346784"/>
            <a:chOff x="0" y="-9525"/>
            <a:chExt cx="340156" cy="114670"/>
          </a:xfrm>
        </p:grpSpPr>
        <p:sp>
          <p:nvSpPr>
            <p:cNvPr id="849" name="Google Shape;849;p39"/>
            <p:cNvSpPr/>
            <p:nvPr/>
          </p:nvSpPr>
          <p:spPr>
            <a:xfrm>
              <a:off x="0" y="0"/>
              <a:ext cx="340156" cy="105145"/>
            </a:xfrm>
            <a:custGeom>
              <a:avLst/>
              <a:gdLst/>
              <a:ahLst/>
              <a:cxnLst/>
              <a:rect l="l" t="t" r="r" b="b"/>
              <a:pathLst>
                <a:path w="340156" h="105145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05145"/>
                  </a:lnTo>
                  <a:lnTo>
                    <a:pt x="0" y="10514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39"/>
            <p:cNvSpPr txBox="1"/>
            <p:nvPr/>
          </p:nvSpPr>
          <p:spPr>
            <a:xfrm>
              <a:off x="0" y="-9525"/>
              <a:ext cx="340156" cy="1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1" name="Google Shape;851;p39"/>
          <p:cNvGrpSpPr/>
          <p:nvPr/>
        </p:nvGrpSpPr>
        <p:grpSpPr>
          <a:xfrm>
            <a:off x="0" y="9921509"/>
            <a:ext cx="1028700" cy="365491"/>
            <a:chOff x="0" y="-9525"/>
            <a:chExt cx="340156" cy="120855"/>
          </a:xfrm>
        </p:grpSpPr>
        <p:sp>
          <p:nvSpPr>
            <p:cNvPr id="852" name="Google Shape;852;p39"/>
            <p:cNvSpPr/>
            <p:nvPr/>
          </p:nvSpPr>
          <p:spPr>
            <a:xfrm>
              <a:off x="0" y="0"/>
              <a:ext cx="340156" cy="111330"/>
            </a:xfrm>
            <a:custGeom>
              <a:avLst/>
              <a:gdLst/>
              <a:ahLst/>
              <a:cxnLst/>
              <a:rect l="l" t="t" r="r" b="b"/>
              <a:pathLst>
                <a:path w="340156" h="111330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1330"/>
                  </a:lnTo>
                  <a:lnTo>
                    <a:pt x="0" y="1113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39"/>
            <p:cNvSpPr txBox="1"/>
            <p:nvPr/>
          </p:nvSpPr>
          <p:spPr>
            <a:xfrm>
              <a:off x="0" y="-9525"/>
              <a:ext cx="340156" cy="120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4" name="Google Shape;854;p39"/>
          <p:cNvGrpSpPr/>
          <p:nvPr/>
        </p:nvGrpSpPr>
        <p:grpSpPr>
          <a:xfrm>
            <a:off x="0" y="7594321"/>
            <a:ext cx="1028700" cy="363786"/>
            <a:chOff x="0" y="-9525"/>
            <a:chExt cx="340156" cy="120291"/>
          </a:xfrm>
        </p:grpSpPr>
        <p:sp>
          <p:nvSpPr>
            <p:cNvPr id="855" name="Google Shape;855;p39"/>
            <p:cNvSpPr/>
            <p:nvPr/>
          </p:nvSpPr>
          <p:spPr>
            <a:xfrm>
              <a:off x="0" y="0"/>
              <a:ext cx="340156" cy="110766"/>
            </a:xfrm>
            <a:custGeom>
              <a:avLst/>
              <a:gdLst/>
              <a:ahLst/>
              <a:cxnLst/>
              <a:rect l="l" t="t" r="r" b="b"/>
              <a:pathLst>
                <a:path w="340156" h="110766" extrusionOk="0">
                  <a:moveTo>
                    <a:pt x="0" y="0"/>
                  </a:moveTo>
                  <a:lnTo>
                    <a:pt x="340156" y="0"/>
                  </a:lnTo>
                  <a:lnTo>
                    <a:pt x="340156" y="110766"/>
                  </a:lnTo>
                  <a:lnTo>
                    <a:pt x="0" y="1107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39"/>
            <p:cNvSpPr txBox="1"/>
            <p:nvPr/>
          </p:nvSpPr>
          <p:spPr>
            <a:xfrm>
              <a:off x="0" y="-9525"/>
              <a:ext cx="340156" cy="120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7" name="Google Shape;857;p39"/>
          <p:cNvGrpSpPr/>
          <p:nvPr/>
        </p:nvGrpSpPr>
        <p:grpSpPr>
          <a:xfrm>
            <a:off x="-42553" y="8367450"/>
            <a:ext cx="1071253" cy="332342"/>
            <a:chOff x="0" y="-9525"/>
            <a:chExt cx="354227" cy="109894"/>
          </a:xfrm>
        </p:grpSpPr>
        <p:sp>
          <p:nvSpPr>
            <p:cNvPr id="858" name="Google Shape;858;p39"/>
            <p:cNvSpPr/>
            <p:nvPr/>
          </p:nvSpPr>
          <p:spPr>
            <a:xfrm>
              <a:off x="0" y="0"/>
              <a:ext cx="354227" cy="100369"/>
            </a:xfrm>
            <a:custGeom>
              <a:avLst/>
              <a:gdLst/>
              <a:ahLst/>
              <a:cxnLst/>
              <a:rect l="l" t="t" r="r" b="b"/>
              <a:pathLst>
                <a:path w="354227" h="100369" extrusionOk="0">
                  <a:moveTo>
                    <a:pt x="0" y="0"/>
                  </a:moveTo>
                  <a:lnTo>
                    <a:pt x="354227" y="0"/>
                  </a:lnTo>
                  <a:lnTo>
                    <a:pt x="354227" y="100369"/>
                  </a:lnTo>
                  <a:lnTo>
                    <a:pt x="0" y="10036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39"/>
            <p:cNvSpPr txBox="1"/>
            <p:nvPr/>
          </p:nvSpPr>
          <p:spPr>
            <a:xfrm>
              <a:off x="0" y="-9525"/>
              <a:ext cx="354227" cy="1098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0" name="Google Shape;860;p39"/>
          <p:cNvSpPr/>
          <p:nvPr/>
        </p:nvSpPr>
        <p:spPr>
          <a:xfrm rot="10800000">
            <a:off x="14133542" y="0"/>
            <a:ext cx="4154458" cy="10287000"/>
          </a:xfrm>
          <a:custGeom>
            <a:avLst/>
            <a:gdLst/>
            <a:ahLst/>
            <a:cxnLst/>
            <a:rect l="l" t="t" r="r" b="b"/>
            <a:pathLst>
              <a:path w="1264266" h="3130494" extrusionOk="0">
                <a:moveTo>
                  <a:pt x="0" y="0"/>
                </a:moveTo>
                <a:lnTo>
                  <a:pt x="1264266" y="0"/>
                </a:lnTo>
                <a:lnTo>
                  <a:pt x="1264266" y="3130494"/>
                </a:lnTo>
                <a:lnTo>
                  <a:pt x="0" y="3130494"/>
                </a:lnTo>
                <a:close/>
              </a:path>
            </a:pathLst>
          </a:custGeom>
          <a:solidFill>
            <a:srgbClr val="22578B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1621</Words>
  <Application>Microsoft Office PowerPoint</Application>
  <PresentationFormat>Personalizar</PresentationFormat>
  <Paragraphs>106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Noto Sans Symbols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2</cp:revision>
  <dcterms:modified xsi:type="dcterms:W3CDTF">2024-12-07T13:24:31Z</dcterms:modified>
</cp:coreProperties>
</file>